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handoutMasterIdLst>
    <p:handoutMasterId r:id="rId30"/>
  </p:handoutMasterIdLst>
  <p:sldIdLst>
    <p:sldId id="270" r:id="rId2"/>
    <p:sldId id="322" r:id="rId3"/>
    <p:sldId id="373" r:id="rId4"/>
    <p:sldId id="374" r:id="rId5"/>
    <p:sldId id="429" r:id="rId6"/>
    <p:sldId id="417" r:id="rId7"/>
    <p:sldId id="430" r:id="rId8"/>
    <p:sldId id="394" r:id="rId9"/>
    <p:sldId id="421" r:id="rId10"/>
    <p:sldId id="433" r:id="rId11"/>
    <p:sldId id="434" r:id="rId12"/>
    <p:sldId id="441" r:id="rId13"/>
    <p:sldId id="408" r:id="rId14"/>
    <p:sldId id="422" r:id="rId15"/>
    <p:sldId id="407" r:id="rId16"/>
    <p:sldId id="435" r:id="rId17"/>
    <p:sldId id="411" r:id="rId18"/>
    <p:sldId id="380" r:id="rId19"/>
    <p:sldId id="424" r:id="rId20"/>
    <p:sldId id="444" r:id="rId21"/>
    <p:sldId id="377" r:id="rId22"/>
    <p:sldId id="425" r:id="rId23"/>
    <p:sldId id="426" r:id="rId24"/>
    <p:sldId id="427" r:id="rId25"/>
    <p:sldId id="428" r:id="rId26"/>
    <p:sldId id="445" r:id="rId27"/>
    <p:sldId id="447"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9437BD"/>
    <a:srgbClr val="C56FC7"/>
    <a:srgbClr val="C3E432"/>
    <a:srgbClr val="E2E41A"/>
    <a:srgbClr val="E4223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3" autoAdjust="0"/>
    <p:restoredTop sz="85849" autoAdjust="0"/>
  </p:normalViewPr>
  <p:slideViewPr>
    <p:cSldViewPr snapToGrid="0" snapToObjects="1">
      <p:cViewPr>
        <p:scale>
          <a:sx n="100" d="100"/>
          <a:sy n="100" d="100"/>
        </p:scale>
        <p:origin x="-496" y="-656"/>
      </p:cViewPr>
      <p:guideLst>
        <p:guide orient="horz" pos="1208"/>
        <p:guide pos="2352"/>
      </p:guideLst>
    </p:cSldViewPr>
  </p:slideViewPr>
  <p:notesTextViewPr>
    <p:cViewPr>
      <p:scale>
        <a:sx n="100" d="100"/>
        <a:sy n="100" d="100"/>
      </p:scale>
      <p:origin x="0" y="0"/>
    </p:cViewPr>
  </p:notesTextViewPr>
  <p:sorterViewPr>
    <p:cViewPr>
      <p:scale>
        <a:sx n="66" d="100"/>
        <a:sy n="66" d="100"/>
      </p:scale>
      <p:origin x="0" y="1984"/>
    </p:cViewPr>
  </p:sorterViewPr>
  <p:notesViewPr>
    <p:cSldViewPr snapToGrid="0" snapToObjects="1">
      <p:cViewPr>
        <p:scale>
          <a:sx n="200" d="100"/>
          <a:sy n="200" d="100"/>
        </p:scale>
        <p:origin x="-480" y="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DB3518A-4B55-AE44-AE6C-BB3BCF24E748}" type="datetime1">
              <a:rPr lang="en-US"/>
              <a:pPr>
                <a:defRPr/>
              </a:pPr>
              <a:t>8/31/16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AF59276-EAC8-2D47-9F08-8643C774D370}" type="slidenum">
              <a:rPr lang="en-US"/>
              <a:pPr>
                <a:defRPr/>
              </a:pPr>
              <a:t>‹#›</a:t>
            </a:fld>
            <a:endParaRPr lang="en-US"/>
          </a:p>
        </p:txBody>
      </p:sp>
    </p:spTree>
    <p:extLst>
      <p:ext uri="{BB962C8B-B14F-4D97-AF65-F5344CB8AC3E}">
        <p14:creationId xmlns:p14="http://schemas.microsoft.com/office/powerpoint/2010/main" val="250525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3F8B293-4BB5-7B43-9483-3921BA569E2B}" type="datetime1">
              <a:rPr lang="en-US"/>
              <a:pPr>
                <a:defRPr/>
              </a:pPr>
              <a:t>8/31/16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238F3AB-CE5B-CB44-B99C-326645F43C51}" type="slidenum">
              <a:rPr lang="en-US"/>
              <a:pPr>
                <a:defRPr/>
              </a:pPr>
              <a:t>‹#›</a:t>
            </a:fld>
            <a:endParaRPr lang="en-US"/>
          </a:p>
        </p:txBody>
      </p:sp>
    </p:spTree>
    <p:extLst>
      <p:ext uri="{BB962C8B-B14F-4D97-AF65-F5344CB8AC3E}">
        <p14:creationId xmlns:p14="http://schemas.microsoft.com/office/powerpoint/2010/main" val="2538892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a:t>
            </a:fld>
            <a:endParaRPr lang="en-US"/>
          </a:p>
        </p:txBody>
      </p:sp>
    </p:spTree>
    <p:extLst>
      <p:ext uri="{BB962C8B-B14F-4D97-AF65-F5344CB8AC3E}">
        <p14:creationId xmlns:p14="http://schemas.microsoft.com/office/powerpoint/2010/main" val="103169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takes a step back and asks how does</a:t>
            </a:r>
            <a:r>
              <a:rPr lang="en-US" baseline="0" dirty="0" smtClean="0"/>
              <a:t> DNA get damaged. Very important slide because it emphasizes that DNA damage is a normal result of replication. Put in numbers about error rate.</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10</a:t>
            </a:fld>
            <a:endParaRPr lang="en-US"/>
          </a:p>
        </p:txBody>
      </p:sp>
    </p:spTree>
    <p:extLst>
      <p:ext uri="{BB962C8B-B14F-4D97-AF65-F5344CB8AC3E}">
        <p14:creationId xmlns:p14="http://schemas.microsoft.com/office/powerpoint/2010/main" val="3920131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Carcinogens</a:t>
            </a:r>
            <a:r>
              <a:rPr lang="en-US" baseline="0" dirty="0" smtClean="0"/>
              <a:t> increase the mutation rate</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11</a:t>
            </a:fld>
            <a:endParaRPr lang="en-US"/>
          </a:p>
        </p:txBody>
      </p:sp>
    </p:spTree>
    <p:extLst>
      <p:ext uri="{BB962C8B-B14F-4D97-AF65-F5344CB8AC3E}">
        <p14:creationId xmlns:p14="http://schemas.microsoft.com/office/powerpoint/2010/main" val="3920131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Starts to talk about what mutations can affect, now we’ll go through both, step by step.</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12</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10" charset="-128"/>
                <a:cs typeface="ＭＳ Ｐゴシック" pitchFamily="-110" charset="-128"/>
              </a:rPr>
              <a:t>Chromosomes</a:t>
            </a:r>
            <a:r>
              <a:rPr lang="en-US" sz="1200" kern="1200" baseline="0" dirty="0" smtClean="0">
                <a:solidFill>
                  <a:schemeClr val="tx1"/>
                </a:solidFill>
                <a:latin typeface="+mn-lt"/>
                <a:ea typeface="ＭＳ Ｐゴシック" pitchFamily="-110" charset="-128"/>
                <a:cs typeface="ＭＳ Ｐゴシック" pitchFamily="-110" charset="-128"/>
              </a:rPr>
              <a:t> can break when they are replicating normally and when they are repaired incorrect repair can occur.</a:t>
            </a:r>
            <a:r>
              <a:rPr lang="en-US" sz="1200" kern="1200" dirty="0" smtClean="0">
                <a:solidFill>
                  <a:schemeClr val="tx1"/>
                </a:solidFill>
                <a:latin typeface="+mn-lt"/>
                <a:ea typeface="ＭＳ Ｐゴシック" pitchFamily="-110" charset="-128"/>
                <a:cs typeface="ＭＳ Ｐゴシック" pitchFamily="-110"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110" charset="-128"/>
                <a:cs typeface="ＭＳ Ｐゴシック" pitchFamily="-110" charset="-128"/>
              </a:rPr>
              <a:t>Carcinogens like UV sunlight can also cause chromosome instability by causing the chromosomes to break. The more they break the more likely that repair will be abnormal. </a:t>
            </a:r>
            <a:endParaRPr lang="en-US" baseline="0" dirty="0" smtClean="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13</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this slide</a:t>
            </a:r>
          </a:p>
          <a:p>
            <a:endParaRPr lang="en-US" dirty="0" smtClean="0"/>
          </a:p>
          <a:p>
            <a:endParaRPr lang="en-US" dirty="0" smtClean="0"/>
          </a:p>
          <a:p>
            <a:r>
              <a:rPr lang="en-US" sz="1200" b="1" kern="1200" dirty="0" smtClean="0">
                <a:solidFill>
                  <a:schemeClr val="tx1"/>
                </a:solidFill>
                <a:effectLst/>
                <a:latin typeface="+mn-lt"/>
                <a:ea typeface="ＭＳ Ｐゴシック" pitchFamily="-110" charset="-128"/>
                <a:cs typeface="ＭＳ Ｐゴシック" pitchFamily="-110" charset="-128"/>
              </a:rPr>
              <a:t>Duplications</a:t>
            </a:r>
            <a:r>
              <a:rPr lang="en-US" sz="1200" kern="1200" dirty="0" smtClean="0">
                <a:solidFill>
                  <a:schemeClr val="tx1"/>
                </a:solidFill>
                <a:effectLst/>
                <a:latin typeface="+mn-lt"/>
                <a:ea typeface="ＭＳ Ｐゴシック" pitchFamily="-110" charset="-128"/>
                <a:cs typeface="ＭＳ Ｐゴシック" pitchFamily="-110" charset="-128"/>
              </a:rPr>
              <a:t> - a part of the chromosome is copied, resulting in duplicate segments (potentially increasing gene expression)</a:t>
            </a:r>
            <a:endParaRPr lang="en-US" dirty="0" smtClean="0"/>
          </a:p>
          <a:p>
            <a:r>
              <a:rPr lang="en-US" sz="1200" b="1" kern="1200" dirty="0" smtClean="0">
                <a:solidFill>
                  <a:schemeClr val="tx1"/>
                </a:solidFill>
                <a:effectLst/>
                <a:latin typeface="+mn-lt"/>
                <a:ea typeface="ＭＳ Ｐゴシック" pitchFamily="-110" charset="-128"/>
                <a:cs typeface="ＭＳ Ｐゴシック" pitchFamily="-110" charset="-128"/>
              </a:rPr>
              <a:t>Inversions </a:t>
            </a:r>
            <a:r>
              <a:rPr lang="en-US" sz="1200" kern="1200" dirty="0" smtClean="0">
                <a:solidFill>
                  <a:schemeClr val="tx1"/>
                </a:solidFill>
                <a:effectLst/>
                <a:latin typeface="+mn-lt"/>
                <a:ea typeface="ＭＳ Ｐゴシック" pitchFamily="-110" charset="-128"/>
                <a:cs typeface="ＭＳ Ｐゴシック" pitchFamily="-110" charset="-128"/>
              </a:rPr>
              <a:t>- a segment of a chromosome is removed and then replaced in reverse order</a:t>
            </a:r>
            <a:endParaRPr lang="en-US" dirty="0" smtClean="0"/>
          </a:p>
          <a:p>
            <a:r>
              <a:rPr lang="en-US" sz="1200" b="1" kern="1200" dirty="0" smtClean="0">
                <a:solidFill>
                  <a:schemeClr val="tx1"/>
                </a:solidFill>
                <a:effectLst/>
                <a:latin typeface="+mn-lt"/>
                <a:ea typeface="ＭＳ Ｐゴシック" pitchFamily="-110" charset="-128"/>
                <a:cs typeface="ＭＳ Ｐゴシック" pitchFamily="-110" charset="-128"/>
              </a:rPr>
              <a:t>Deletions</a:t>
            </a:r>
            <a:r>
              <a:rPr lang="en-US" sz="1200" kern="1200" dirty="0" smtClean="0">
                <a:solidFill>
                  <a:schemeClr val="tx1"/>
                </a:solidFill>
                <a:effectLst/>
                <a:latin typeface="+mn-lt"/>
                <a:ea typeface="ＭＳ Ｐゴシック" pitchFamily="-110" charset="-128"/>
                <a:cs typeface="ＭＳ Ｐゴシック" pitchFamily="-110" charset="-128"/>
              </a:rPr>
              <a:t> - a portion of a chromosome is lost (along with any genes contained within this segment)</a:t>
            </a:r>
            <a:endParaRPr lang="en-US" dirty="0" smtClean="0"/>
          </a:p>
          <a:p>
            <a:r>
              <a:rPr lang="en-US" sz="1200" b="1" kern="1200" dirty="0" smtClean="0">
                <a:solidFill>
                  <a:schemeClr val="tx1"/>
                </a:solidFill>
                <a:effectLst/>
                <a:latin typeface="+mn-lt"/>
                <a:ea typeface="ＭＳ Ｐゴシック" pitchFamily="-110" charset="-128"/>
                <a:cs typeface="ＭＳ Ｐゴシック" pitchFamily="-110" charset="-128"/>
              </a:rPr>
              <a:t>Insertions</a:t>
            </a:r>
            <a:r>
              <a:rPr lang="en-US" sz="1200" kern="1200" dirty="0" smtClean="0">
                <a:solidFill>
                  <a:schemeClr val="tx1"/>
                </a:solidFill>
                <a:effectLst/>
                <a:latin typeface="+mn-lt"/>
                <a:ea typeface="ＭＳ Ｐゴシック" pitchFamily="-110" charset="-128"/>
                <a:cs typeface="ＭＳ Ｐゴシック" pitchFamily="-110" charset="-128"/>
              </a:rPr>
              <a:t> - a part of one chromosome is removed and added to another chromosome (may interrupt gene sequences)</a:t>
            </a:r>
            <a:endParaRPr lang="en-US" dirty="0" smtClean="0"/>
          </a:p>
          <a:p>
            <a:r>
              <a:rPr lang="en-US" sz="1200" b="1" kern="1200" dirty="0" smtClean="0">
                <a:solidFill>
                  <a:schemeClr val="tx1"/>
                </a:solidFill>
                <a:effectLst/>
                <a:latin typeface="+mn-lt"/>
                <a:ea typeface="ＭＳ Ｐゴシック" pitchFamily="-110" charset="-128"/>
                <a:cs typeface="ＭＳ Ｐゴシック" pitchFamily="-110" charset="-128"/>
              </a:rPr>
              <a:t>Translocations</a:t>
            </a:r>
            <a:r>
              <a:rPr lang="en-US" sz="1200" kern="1200" dirty="0" smtClean="0">
                <a:solidFill>
                  <a:schemeClr val="tx1"/>
                </a:solidFill>
                <a:effectLst/>
                <a:latin typeface="+mn-lt"/>
                <a:ea typeface="ＭＳ Ｐゴシック" pitchFamily="-110" charset="-128"/>
                <a:cs typeface="ＭＳ Ｐゴシック" pitchFamily="-110" charset="-128"/>
              </a:rPr>
              <a:t> - segments of two chromosomes are exchanged (may interrupt gene sequences)</a:t>
            </a:r>
            <a:endParaRPr lang="en-US" dirty="0" smtClean="0"/>
          </a:p>
          <a:p>
            <a:endParaRPr lang="en-US" dirty="0" smtClean="0"/>
          </a:p>
          <a:p>
            <a:endParaRPr lang="en-US" dirty="0" smtClean="0"/>
          </a:p>
          <a:p>
            <a:r>
              <a:rPr lang="en-US" dirty="0" smtClean="0"/>
              <a:t>Ask students</a:t>
            </a:r>
            <a:r>
              <a:rPr lang="en-US" baseline="0" dirty="0" smtClean="0"/>
              <a:t> to predict, whether these changes would alter gene expression (more or less).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14</a:t>
            </a:fld>
            <a:endParaRPr lang="en-US"/>
          </a:p>
        </p:txBody>
      </p:sp>
    </p:spTree>
    <p:extLst>
      <p:ext uri="{BB962C8B-B14F-4D97-AF65-F5344CB8AC3E}">
        <p14:creationId xmlns:p14="http://schemas.microsoft.com/office/powerpoint/2010/main" val="164730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This shows an actual picture of a </a:t>
            </a:r>
            <a:r>
              <a:rPr lang="en-US" baseline="0" dirty="0" err="1" smtClean="0"/>
              <a:t>translocated</a:t>
            </a:r>
            <a:r>
              <a:rPr lang="en-US" baseline="0" dirty="0" smtClean="0"/>
              <a:t> chromosome. Translocations are not uncommon and won’t have an effect if genes are moved from one place to another unless:</a:t>
            </a:r>
          </a:p>
          <a:p>
            <a:pPr marL="228600" indent="-228600">
              <a:buAutoNum type="arabicParenR"/>
            </a:pPr>
            <a:r>
              <a:rPr lang="en-US" baseline="0" dirty="0" smtClean="0"/>
              <a:t>They are broken</a:t>
            </a:r>
          </a:p>
          <a:p>
            <a:pPr marL="228600" indent="-228600">
              <a:buAutoNum type="arabicParenR"/>
            </a:pPr>
            <a:r>
              <a:rPr lang="en-US" baseline="0" dirty="0" smtClean="0"/>
              <a:t>They are duplicated</a:t>
            </a:r>
          </a:p>
          <a:p>
            <a:pPr marL="228600" indent="-228600">
              <a:buAutoNum type="arabicParenR"/>
            </a:pPr>
            <a:r>
              <a:rPr lang="en-US" baseline="0" dirty="0" smtClean="0"/>
              <a:t>They are separated from their regulatory elements.</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15</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Important to show an actual example (some info about </a:t>
            </a:r>
            <a:r>
              <a:rPr lang="en-US" baseline="0" dirty="0" err="1" smtClean="0"/>
              <a:t>Burkitt’s</a:t>
            </a:r>
            <a:r>
              <a:rPr lang="en-US" baseline="0" dirty="0" smtClean="0"/>
              <a:t> lymphoma).</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16</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point – mutations in single bases. SNPs occur naturally in the population. They can be:</a:t>
            </a:r>
          </a:p>
          <a:p>
            <a:r>
              <a:rPr lang="en-US" baseline="0" dirty="0" smtClean="0"/>
              <a:t>In genes (exons and introns)</a:t>
            </a:r>
          </a:p>
          <a:p>
            <a:r>
              <a:rPr lang="en-US" baseline="0" dirty="0" smtClean="0"/>
              <a:t>In regulatory sequences</a:t>
            </a:r>
          </a:p>
          <a:p>
            <a:r>
              <a:rPr lang="en-US" baseline="0" dirty="0" smtClean="0"/>
              <a:t>In </a:t>
            </a:r>
            <a:r>
              <a:rPr lang="en-US" baseline="0" dirty="0" err="1" smtClean="0"/>
              <a:t>untranslated</a:t>
            </a:r>
            <a:r>
              <a:rPr lang="en-US" baseline="0" dirty="0" smtClean="0"/>
              <a:t> regions with no function</a:t>
            </a:r>
          </a:p>
          <a:p>
            <a:r>
              <a:rPr lang="en-US" baseline="0" dirty="0" smtClean="0"/>
              <a:t>Only important if they’re present in genes or in regulatory sequences (</a:t>
            </a:r>
            <a:r>
              <a:rPr lang="en-US" baseline="0" dirty="0" err="1" smtClean="0"/>
              <a:t>untranslated</a:t>
            </a:r>
            <a:r>
              <a:rPr lang="en-US" baseline="0" dirty="0" smtClean="0"/>
              <a:t> regions act as buffers)</a:t>
            </a:r>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17</a:t>
            </a:fld>
            <a:endParaRPr lang="en-US"/>
          </a:p>
        </p:txBody>
      </p:sp>
    </p:spTree>
    <p:extLst>
      <p:ext uri="{BB962C8B-B14F-4D97-AF65-F5344CB8AC3E}">
        <p14:creationId xmlns:p14="http://schemas.microsoft.com/office/powerpoint/2010/main" val="343912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This starts to link DNA to proteins. Talks about how DNA makes proteins and also brings up how protein shape is important and that mutations could affect protein shape.</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18</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Working with codons</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19</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Working with codons</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20</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The first part of the activity just talks about different point mutations, the second part about codons</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21</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Wrap up from the activity</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22</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baseline="0" dirty="0" smtClean="0"/>
              <a:t>Both deletion and insertion mutations can cause protein translation to terminate</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23</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endParaRPr lang="en-US" baseline="0" dirty="0" smtClean="0"/>
          </a:p>
          <a:p>
            <a:pPr marL="0" indent="0">
              <a:buNone/>
            </a:pPr>
            <a:r>
              <a:rPr lang="en-US" baseline="0" dirty="0" smtClean="0"/>
              <a:t>Now we start  to talk about codon usage. Will this change the protein structure – maybe not it is still a word</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24</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Has is a word like Had, it does not change the sense of the sentence, the protein can still be transcribed. Hence not all point mutations affect protein function </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25</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Has is a word like Had, it does not change the sense of the sentence, the protein can still be transcribed. Hence not all point mutations affect protein function </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26</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aseline="0" dirty="0" smtClean="0"/>
              <a:t>Has is a word like Had, it does not change the sense of the sentence, the protein can still be transcribed. Hence not all point mutations affect protein function </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27</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a:t>
            </a:fld>
            <a:endParaRPr lang="en-US"/>
          </a:p>
        </p:txBody>
      </p:sp>
    </p:spTree>
    <p:extLst>
      <p:ext uri="{BB962C8B-B14F-4D97-AF65-F5344CB8AC3E}">
        <p14:creationId xmlns:p14="http://schemas.microsoft.com/office/powerpoint/2010/main" val="16227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a:t>
            </a:r>
            <a:r>
              <a:rPr lang="en-US" baseline="0" dirty="0" smtClean="0"/>
              <a:t> the students the process of loss of control is called transformation. The next two lessons are about how transformation occurs</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4</a:t>
            </a:fld>
            <a:endParaRPr lang="en-US"/>
          </a:p>
        </p:txBody>
      </p:sp>
    </p:spTree>
    <p:extLst>
      <p:ext uri="{BB962C8B-B14F-4D97-AF65-F5344CB8AC3E}">
        <p14:creationId xmlns:p14="http://schemas.microsoft.com/office/powerpoint/2010/main" val="16227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r>
              <a:rPr lang="en-US" baseline="0" dirty="0" smtClean="0"/>
              <a:t> mutations cause loss of control. What are mutations</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5</a:t>
            </a:fld>
            <a:endParaRPr lang="en-US"/>
          </a:p>
        </p:txBody>
      </p:sp>
    </p:spTree>
    <p:extLst>
      <p:ext uri="{BB962C8B-B14F-4D97-AF65-F5344CB8AC3E}">
        <p14:creationId xmlns:p14="http://schemas.microsoft.com/office/powerpoint/2010/main" val="162274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the question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6</a:t>
            </a:fld>
            <a:endParaRPr lang="en-US"/>
          </a:p>
        </p:txBody>
      </p:sp>
    </p:spTree>
    <p:extLst>
      <p:ext uri="{BB962C8B-B14F-4D97-AF65-F5344CB8AC3E}">
        <p14:creationId xmlns:p14="http://schemas.microsoft.com/office/powerpoint/2010/main" val="2243759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talked before about how proto-oncogenes are</a:t>
            </a:r>
            <a:r>
              <a:rPr lang="en-US" baseline="0" dirty="0" smtClean="0"/>
              <a:t> switched on and tumor suppressors are switched off in cancer (review these concepts – proto-oncogenes make the cell divide, tumor suppressors regulate when the cell divides, how can mutations affect these genes?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7</a:t>
            </a:fld>
            <a:endParaRPr lang="en-US"/>
          </a:p>
        </p:txBody>
      </p:sp>
    </p:spTree>
    <p:extLst>
      <p:ext uri="{BB962C8B-B14F-4D97-AF65-F5344CB8AC3E}">
        <p14:creationId xmlns:p14="http://schemas.microsoft.com/office/powerpoint/2010/main" val="224375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Uses the slide from the previous lesson to give an example of how a gene can be switched on and off. Emphasize that in this example, the permanent change in DNA sequence caused by the transposon (i.e. the mutation) is controlling gene transcription itself). Not necessary at this point to go into more detail.</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8</a:t>
            </a:fld>
            <a:endParaRPr lang="en-US"/>
          </a:p>
        </p:txBody>
      </p:sp>
    </p:spTree>
    <p:extLst>
      <p:ext uri="{BB962C8B-B14F-4D97-AF65-F5344CB8AC3E}">
        <p14:creationId xmlns:p14="http://schemas.microsoft.com/office/powerpoint/2010/main" val="110398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introduces</a:t>
            </a:r>
            <a:r>
              <a:rPr lang="en-US" baseline="0" dirty="0" smtClean="0"/>
              <a:t> the idea that the gene makes protein and that if the DNA is damaged then the protein may also be damaged and inactive.</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9</a:t>
            </a:fld>
            <a:endParaRPr lang="en-US"/>
          </a:p>
        </p:txBody>
      </p:sp>
    </p:spTree>
    <p:extLst>
      <p:ext uri="{BB962C8B-B14F-4D97-AF65-F5344CB8AC3E}">
        <p14:creationId xmlns:p14="http://schemas.microsoft.com/office/powerpoint/2010/main" val="392013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5777FD-9432-D948-B35F-9B7BD5FDF8A1}" type="datetime1">
              <a:rPr lang="en-US" smtClean="0"/>
              <a:pPr>
                <a:defRPr/>
              </a:pPr>
              <a:t>8/31/16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AB5B1-00BC-F24C-BCEC-280088855D52}" type="slidenum">
              <a:rPr lang="en-US" smtClean="0"/>
              <a:pPr>
                <a:defRPr/>
              </a:pPr>
              <a:t>‹#›</a:t>
            </a:fld>
            <a:endParaRPr lang="en-US"/>
          </a:p>
        </p:txBody>
      </p:sp>
    </p:spTree>
    <p:extLst>
      <p:ext uri="{BB962C8B-B14F-4D97-AF65-F5344CB8AC3E}">
        <p14:creationId xmlns:p14="http://schemas.microsoft.com/office/powerpoint/2010/main" val="178424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06F2DC-6832-8E41-AC2E-3AF4D3AEB5C9}" type="datetime1">
              <a:rPr lang="en-US" smtClean="0"/>
              <a:pPr>
                <a:defRPr/>
              </a:pPr>
              <a:t>8/31/16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D768-44BE-6743-A8B9-166A0DAFD29B}" type="slidenum">
              <a:rPr lang="en-US" smtClean="0"/>
              <a:pPr>
                <a:defRPr/>
              </a:pPr>
              <a:t>‹#›</a:t>
            </a:fld>
            <a:endParaRPr lang="en-US"/>
          </a:p>
        </p:txBody>
      </p:sp>
    </p:spTree>
    <p:extLst>
      <p:ext uri="{BB962C8B-B14F-4D97-AF65-F5344CB8AC3E}">
        <p14:creationId xmlns:p14="http://schemas.microsoft.com/office/powerpoint/2010/main" val="6448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48182-9AA4-0743-923D-82C285352A06}" type="datetime1">
              <a:rPr lang="en-US" smtClean="0"/>
              <a:pPr>
                <a:defRPr/>
              </a:pPr>
              <a:t>8/31/16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6E6E90-B66E-9446-803C-8BA15407D21F}" type="slidenum">
              <a:rPr lang="en-US" smtClean="0"/>
              <a:pPr>
                <a:defRPr/>
              </a:pPr>
              <a:t>‹#›</a:t>
            </a:fld>
            <a:endParaRPr lang="en-US"/>
          </a:p>
        </p:txBody>
      </p:sp>
    </p:spTree>
    <p:extLst>
      <p:ext uri="{BB962C8B-B14F-4D97-AF65-F5344CB8AC3E}">
        <p14:creationId xmlns:p14="http://schemas.microsoft.com/office/powerpoint/2010/main" val="13193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CE7A9-800B-2E4E-A043-9B5691CC9FA1}" type="datetime1">
              <a:rPr lang="en-US" smtClean="0"/>
              <a:pPr>
                <a:defRPr/>
              </a:pPr>
              <a:t>8/31/16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2B316-9619-6B4E-B1F0-FEF328F2B9E0}" type="slidenum">
              <a:rPr lang="en-US" smtClean="0"/>
              <a:pPr>
                <a:defRPr/>
              </a:pPr>
              <a:t>‹#›</a:t>
            </a:fld>
            <a:endParaRPr lang="en-US"/>
          </a:p>
        </p:txBody>
      </p:sp>
    </p:spTree>
    <p:extLst>
      <p:ext uri="{BB962C8B-B14F-4D97-AF65-F5344CB8AC3E}">
        <p14:creationId xmlns:p14="http://schemas.microsoft.com/office/powerpoint/2010/main" val="181525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8F243-EC49-7C46-9BC8-A818147A19FB}" type="datetime1">
              <a:rPr lang="en-US" smtClean="0"/>
              <a:pPr>
                <a:defRPr/>
              </a:pPr>
              <a:t>8/31/16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ECEF4-70FA-7C49-9E9C-054C23DA1F61}" type="slidenum">
              <a:rPr lang="en-US" smtClean="0"/>
              <a:pPr>
                <a:defRPr/>
              </a:pPr>
              <a:t>‹#›</a:t>
            </a:fld>
            <a:endParaRPr lang="en-US"/>
          </a:p>
        </p:txBody>
      </p:sp>
    </p:spTree>
    <p:extLst>
      <p:ext uri="{BB962C8B-B14F-4D97-AF65-F5344CB8AC3E}">
        <p14:creationId xmlns:p14="http://schemas.microsoft.com/office/powerpoint/2010/main" val="26150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168720-4AE0-5847-B11F-DEF5AF537B8F}" type="datetime1">
              <a:rPr lang="en-US" smtClean="0"/>
              <a:pPr>
                <a:defRPr/>
              </a:pPr>
              <a:t>8/31/16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16C786-7364-A040-B2E9-EDCE5FBC182B}" type="slidenum">
              <a:rPr lang="en-US" smtClean="0"/>
              <a:pPr>
                <a:defRPr/>
              </a:pPr>
              <a:t>‹#›</a:t>
            </a:fld>
            <a:endParaRPr lang="en-US"/>
          </a:p>
        </p:txBody>
      </p:sp>
    </p:spTree>
    <p:extLst>
      <p:ext uri="{BB962C8B-B14F-4D97-AF65-F5344CB8AC3E}">
        <p14:creationId xmlns:p14="http://schemas.microsoft.com/office/powerpoint/2010/main" val="27179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23F585-28E5-C545-9306-FD069836D8D2}" type="datetime1">
              <a:rPr lang="en-US" smtClean="0"/>
              <a:pPr>
                <a:defRPr/>
              </a:pPr>
              <a:t>8/31/16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E9325-A65C-7345-837C-B4A8AEE58D34}" type="slidenum">
              <a:rPr lang="en-US" smtClean="0"/>
              <a:pPr>
                <a:defRPr/>
              </a:pPr>
              <a:t>‹#›</a:t>
            </a:fld>
            <a:endParaRPr lang="en-US"/>
          </a:p>
        </p:txBody>
      </p:sp>
    </p:spTree>
    <p:extLst>
      <p:ext uri="{BB962C8B-B14F-4D97-AF65-F5344CB8AC3E}">
        <p14:creationId xmlns:p14="http://schemas.microsoft.com/office/powerpoint/2010/main" val="259667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CE5BB6-28DD-B24F-8555-4BD5AE3B47FC}" type="datetime1">
              <a:rPr lang="en-US" smtClean="0"/>
              <a:pPr>
                <a:defRPr/>
              </a:pPr>
              <a:t>8/31/16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D07FB3-F15E-8345-836A-94D8C3ED733F}" type="slidenum">
              <a:rPr lang="en-US" smtClean="0"/>
              <a:pPr>
                <a:defRPr/>
              </a:pPr>
              <a:t>‹#›</a:t>
            </a:fld>
            <a:endParaRPr lang="en-US"/>
          </a:p>
        </p:txBody>
      </p:sp>
    </p:spTree>
    <p:extLst>
      <p:ext uri="{BB962C8B-B14F-4D97-AF65-F5344CB8AC3E}">
        <p14:creationId xmlns:p14="http://schemas.microsoft.com/office/powerpoint/2010/main" val="32199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94E0-751B-754E-A5F8-B15C0C1E3F02}" type="datetime1">
              <a:rPr lang="en-US" smtClean="0"/>
              <a:pPr>
                <a:defRPr/>
              </a:pPr>
              <a:t>8/31/16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925204-6ED0-B74A-9903-DF21F0FF8403}" type="slidenum">
              <a:rPr lang="en-US" smtClean="0"/>
              <a:pPr>
                <a:defRPr/>
              </a:pPr>
              <a:t>‹#›</a:t>
            </a:fld>
            <a:endParaRPr lang="en-US"/>
          </a:p>
        </p:txBody>
      </p:sp>
    </p:spTree>
    <p:extLst>
      <p:ext uri="{BB962C8B-B14F-4D97-AF65-F5344CB8AC3E}">
        <p14:creationId xmlns:p14="http://schemas.microsoft.com/office/powerpoint/2010/main" val="292135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4FD88-0525-E94A-88E7-0E3B44FB848C}" type="datetime1">
              <a:rPr lang="en-US" smtClean="0"/>
              <a:pPr>
                <a:defRPr/>
              </a:pPr>
              <a:t>8/31/16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1FAEE-24A7-384D-B55D-729395BC11CE}" type="slidenum">
              <a:rPr lang="en-US" smtClean="0"/>
              <a:pPr>
                <a:defRPr/>
              </a:pPr>
              <a:t>‹#›</a:t>
            </a:fld>
            <a:endParaRPr lang="en-US"/>
          </a:p>
        </p:txBody>
      </p:sp>
    </p:spTree>
    <p:extLst>
      <p:ext uri="{BB962C8B-B14F-4D97-AF65-F5344CB8AC3E}">
        <p14:creationId xmlns:p14="http://schemas.microsoft.com/office/powerpoint/2010/main" val="31844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74691C-2DB8-134B-B504-BD2001467E78}" type="datetime1">
              <a:rPr lang="en-US" smtClean="0"/>
              <a:pPr>
                <a:defRPr/>
              </a:pPr>
              <a:t>8/31/16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EC4BF-373E-6F4E-BFC5-7B5BE890788E}" type="slidenum">
              <a:rPr lang="en-US" smtClean="0"/>
              <a:pPr>
                <a:defRPr/>
              </a:pPr>
              <a:t>‹#›</a:t>
            </a:fld>
            <a:endParaRPr lang="en-US"/>
          </a:p>
        </p:txBody>
      </p:sp>
    </p:spTree>
    <p:extLst>
      <p:ext uri="{BB962C8B-B14F-4D97-AF65-F5344CB8AC3E}">
        <p14:creationId xmlns:p14="http://schemas.microsoft.com/office/powerpoint/2010/main" val="204609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6B31609-0C0F-4844-A33F-169D0E686C81}" type="datetime1">
              <a:rPr lang="en-US" smtClean="0"/>
              <a:pPr>
                <a:defRPr/>
              </a:pPr>
              <a:t>8/31/16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3D0C45-70BD-B343-A3E4-4468B1F6BF5D}" type="slidenum">
              <a:rPr lang="en-US" smtClean="0"/>
              <a:pPr>
                <a:defRPr/>
              </a:pPr>
              <a:t>‹#›</a:t>
            </a:fld>
            <a:endParaRPr lang="en-US"/>
          </a:p>
        </p:txBody>
      </p:sp>
      <p:sp>
        <p:nvSpPr>
          <p:cNvPr id="7" name="Rectangle 6"/>
          <p:cNvSpPr/>
          <p:nvPr/>
        </p:nvSpPr>
        <p:spPr>
          <a:xfrm>
            <a:off x="0" y="6477000"/>
            <a:ext cx="9144000" cy="381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gif"/><Relationship Id="rId6" Type="http://schemas.openxmlformats.org/officeDocument/2006/relationships/image" Target="../media/image8.png"/><Relationship Id="rId7" Type="http://schemas.microsoft.com/office/2007/relationships/hdphoto" Target="../media/hdphoto2.wdp"/><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Group 397"/>
          <p:cNvGrpSpPr/>
          <p:nvPr/>
        </p:nvGrpSpPr>
        <p:grpSpPr>
          <a:xfrm>
            <a:off x="0" y="0"/>
            <a:ext cx="8577263" cy="1436688"/>
            <a:chOff x="0" y="0"/>
            <a:chExt cx="8577263" cy="1436688"/>
          </a:xfrm>
          <a:noFill/>
        </p:grpSpPr>
        <p:sp>
          <p:nvSpPr>
            <p:cNvPr id="399" name="Rectangle 398"/>
            <p:cNvSpPr/>
            <p:nvPr/>
          </p:nvSpPr>
          <p:spPr bwMode="auto">
            <a:xfrm>
              <a:off x="0" y="0"/>
              <a:ext cx="4762500" cy="1436688"/>
            </a:xfrm>
            <a:prstGeom prst="rect">
              <a:avLst/>
            </a:prstGeom>
            <a:solidFill>
              <a:schemeClr val="bg1">
                <a:lumMod val="85000"/>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0" name="Rectangle 2"/>
            <p:cNvSpPr>
              <a:spLocks/>
            </p:cNvSpPr>
            <p:nvPr/>
          </p:nvSpPr>
          <p:spPr bwMode="auto">
            <a:xfrm>
              <a:off x="246063" y="167808"/>
              <a:ext cx="8331200" cy="1117207"/>
            </a:xfrm>
            <a:prstGeom prst="rect">
              <a:avLst/>
            </a:prstGeom>
            <a:grpFill/>
            <a:ln w="9525">
              <a:noFill/>
              <a:round/>
              <a:headEnd/>
              <a:tailEnd/>
            </a:ln>
            <a:extLst/>
          </p:spPr>
          <p:txBody>
            <a:bodyPr lIns="38100" tIns="38100" rIns="38100" bIns="38100"/>
            <a:lstStyle/>
            <a:p>
              <a:r>
                <a:rPr lang="en-US" sz="3600" b="1" dirty="0" smtClean="0">
                  <a:latin typeface="Gill Sans" charset="0"/>
                  <a:cs typeface="Gill Sans" charset="0"/>
                </a:rPr>
                <a:t>Cancer </a:t>
              </a:r>
            </a:p>
            <a:p>
              <a:r>
                <a:rPr lang="en-US" sz="3600" b="1" dirty="0" smtClean="0">
                  <a:latin typeface="Gill Sans" charset="0"/>
                  <a:cs typeface="Gill Sans" charset="0"/>
                </a:rPr>
                <a:t>Lesson 3.2 - Part 1</a:t>
              </a:r>
              <a:endParaRPr lang="en-US" sz="3600" b="1" dirty="0">
                <a:cs typeface="Gill Sans" charset="0"/>
              </a:endParaRPr>
            </a:p>
            <a:p>
              <a:r>
                <a:rPr lang="en-US" sz="2500" b="1" dirty="0">
                  <a:cs typeface="Gill Sans" charset="0"/>
                </a:rPr>
                <a:t> </a:t>
              </a:r>
              <a:endParaRPr lang="en-US" dirty="0">
                <a:latin typeface="Cambria Bold" charset="0"/>
                <a:cs typeface="Cambria Bold" charset="0"/>
                <a:sym typeface="Cambria Bold" charset="0"/>
              </a:endParaRPr>
            </a:p>
          </p:txBody>
        </p:sp>
      </p:grpSp>
      <p:sp>
        <p:nvSpPr>
          <p:cNvPr id="412" name="TextBox 5"/>
          <p:cNvSpPr txBox="1">
            <a:spLocks noChangeArrowheads="1"/>
          </p:cNvSpPr>
          <p:nvPr/>
        </p:nvSpPr>
        <p:spPr bwMode="auto">
          <a:xfrm>
            <a:off x="203994" y="1649930"/>
            <a:ext cx="87360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a:latin typeface="Gill Sans"/>
                <a:cs typeface="Gill Sans"/>
              </a:rPr>
              <a:t>How do normal cells become cancer cells?</a:t>
            </a:r>
            <a:endParaRPr lang="en-US" sz="3600" b="1" dirty="0" smtClean="0">
              <a:latin typeface="Gill Sans"/>
              <a:cs typeface="Gill Sans"/>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28" t="24427" r="25203" b="53876"/>
          <a:stretch/>
        </p:blipFill>
        <p:spPr bwMode="auto">
          <a:xfrm>
            <a:off x="1390512" y="3512826"/>
            <a:ext cx="2527061" cy="233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8667" b="92000" l="3000" r="48667"/>
                    </a14:imgEffect>
                    <a14:imgEffect>
                      <a14:sharpenSoften amount="25000"/>
                    </a14:imgEffect>
                  </a14:imgLayer>
                </a14:imgProps>
              </a:ext>
              <a:ext uri="{28A0092B-C50C-407E-A947-70E740481C1C}">
                <a14:useLocalDpi xmlns:a14="http://schemas.microsoft.com/office/drawing/2010/main" val="0"/>
              </a:ext>
            </a:extLst>
          </a:blip>
          <a:srcRect l="2717" t="46597" r="50101" b="7313"/>
          <a:stretch/>
        </p:blipFill>
        <p:spPr>
          <a:xfrm>
            <a:off x="4901821" y="2850259"/>
            <a:ext cx="3089880" cy="3016518"/>
          </a:xfrm>
          <a:prstGeom prst="rect">
            <a:avLst/>
          </a:prstGeom>
        </p:spPr>
      </p:pic>
      <p:sp>
        <p:nvSpPr>
          <p:cNvPr id="10" name="Right Arrow 9"/>
          <p:cNvSpPr/>
          <p:nvPr/>
        </p:nvSpPr>
        <p:spPr>
          <a:xfrm>
            <a:off x="3796623" y="4193298"/>
            <a:ext cx="1317804" cy="590490"/>
          </a:xfrm>
          <a:prstGeom prst="rightArrow">
            <a:avLst/>
          </a:prstGeom>
          <a:solidFill>
            <a:srgbClr val="FF0000"/>
          </a:solidFill>
          <a:ln>
            <a:noFill/>
          </a:ln>
          <a:effectLst>
            <a:outerShdw blurRad="50800" dist="38100" dir="2700000" algn="tl" rotWithShape="0">
              <a:srgbClr val="000000">
                <a:alpha val="43000"/>
              </a:srgb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91297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14298" y="257176"/>
            <a:ext cx="8686800" cy="1143000"/>
          </a:xfrm>
        </p:spPr>
        <p:txBody>
          <a:bodyPr/>
          <a:lstStyle/>
          <a:p>
            <a:r>
              <a:rPr lang="en-US" dirty="0" smtClean="0"/>
              <a:t>Mutations occur every time a cell replicates its DNA</a:t>
            </a:r>
            <a:endParaRPr lang="en-US" dirty="0"/>
          </a:p>
        </p:txBody>
      </p:sp>
      <p:pic>
        <p:nvPicPr>
          <p:cNvPr id="35" name="Picture 34" descr="DNA_UV_mutation.gif"/>
          <p:cNvPicPr>
            <a:picLocks noChangeAspect="1"/>
          </p:cNvPicPr>
          <p:nvPr/>
        </p:nvPicPr>
        <p:blipFill>
          <a:blip r:embed="rId3" cstate="print"/>
          <a:srcRect l="26331" r="45692"/>
          <a:stretch>
            <a:fillRect/>
          </a:stretch>
        </p:blipFill>
        <p:spPr>
          <a:xfrm>
            <a:off x="1779857" y="1554216"/>
            <a:ext cx="1571442" cy="3894084"/>
          </a:xfrm>
          <a:prstGeom prst="rect">
            <a:avLst/>
          </a:prstGeom>
        </p:spPr>
      </p:pic>
      <p:sp>
        <p:nvSpPr>
          <p:cNvPr id="36" name="Right Arrow 35"/>
          <p:cNvSpPr/>
          <p:nvPr/>
        </p:nvSpPr>
        <p:spPr>
          <a:xfrm>
            <a:off x="3606800" y="3284339"/>
            <a:ext cx="1231900" cy="35890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003800" y="1554216"/>
            <a:ext cx="2030984" cy="4198770"/>
          </a:xfrm>
          <a:prstGeom prst="rect">
            <a:avLst/>
          </a:prstGeom>
        </p:spPr>
      </p:pic>
    </p:spTree>
    <p:extLst>
      <p:ext uri="{BB962C8B-B14F-4D97-AF65-F5344CB8AC3E}">
        <p14:creationId xmlns:p14="http://schemas.microsoft.com/office/powerpoint/2010/main" val="28362807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14298" y="257176"/>
            <a:ext cx="8686800" cy="1143000"/>
          </a:xfrm>
        </p:spPr>
        <p:txBody>
          <a:bodyPr/>
          <a:lstStyle/>
          <a:p>
            <a:r>
              <a:rPr lang="en-US" dirty="0" smtClean="0"/>
              <a:t>Carcinogens increase DNA mutation rate</a:t>
            </a:r>
            <a:endParaRPr lang="en-US" dirty="0"/>
          </a:p>
        </p:txBody>
      </p:sp>
      <p:pic>
        <p:nvPicPr>
          <p:cNvPr id="2" name="Picture 1"/>
          <p:cNvPicPr>
            <a:picLocks noChangeAspect="1"/>
          </p:cNvPicPr>
          <p:nvPr/>
        </p:nvPicPr>
        <p:blipFill>
          <a:blip r:embed="rId3"/>
          <a:stretch>
            <a:fillRect/>
          </a:stretch>
        </p:blipFill>
        <p:spPr>
          <a:xfrm>
            <a:off x="771057" y="1400176"/>
            <a:ext cx="3147842" cy="3933543"/>
          </a:xfrm>
          <a:prstGeom prst="rect">
            <a:avLst/>
          </a:prstGeom>
        </p:spPr>
      </p:pic>
      <p:pic>
        <p:nvPicPr>
          <p:cNvPr id="6" name="Picture 5"/>
          <p:cNvPicPr>
            <a:picLocks noChangeAspect="1"/>
          </p:cNvPicPr>
          <p:nvPr/>
        </p:nvPicPr>
        <p:blipFill>
          <a:blip r:embed="rId4"/>
          <a:stretch>
            <a:fillRect/>
          </a:stretch>
        </p:blipFill>
        <p:spPr>
          <a:xfrm>
            <a:off x="5663691" y="1842044"/>
            <a:ext cx="1334009" cy="2757874"/>
          </a:xfrm>
          <a:prstGeom prst="rect">
            <a:avLst/>
          </a:prstGeom>
        </p:spPr>
      </p:pic>
      <p:pic>
        <p:nvPicPr>
          <p:cNvPr id="7" name="Picture 6"/>
          <p:cNvPicPr>
            <a:picLocks noChangeAspect="1"/>
          </p:cNvPicPr>
          <p:nvPr/>
        </p:nvPicPr>
        <p:blipFill>
          <a:blip r:embed="rId4"/>
          <a:stretch>
            <a:fillRect/>
          </a:stretch>
        </p:blipFill>
        <p:spPr>
          <a:xfrm>
            <a:off x="4361352" y="1907518"/>
            <a:ext cx="1302339" cy="2692400"/>
          </a:xfrm>
          <a:prstGeom prst="rect">
            <a:avLst/>
          </a:prstGeom>
        </p:spPr>
      </p:pic>
      <p:pic>
        <p:nvPicPr>
          <p:cNvPr id="8" name="Picture 7"/>
          <p:cNvPicPr>
            <a:picLocks noChangeAspect="1"/>
          </p:cNvPicPr>
          <p:nvPr/>
        </p:nvPicPr>
        <p:blipFill>
          <a:blip r:embed="rId4"/>
          <a:stretch>
            <a:fillRect/>
          </a:stretch>
        </p:blipFill>
        <p:spPr>
          <a:xfrm>
            <a:off x="7113178" y="1767818"/>
            <a:ext cx="1369913" cy="2832100"/>
          </a:xfrm>
          <a:prstGeom prst="rect">
            <a:avLst/>
          </a:prstGeom>
        </p:spPr>
      </p:pic>
      <p:sp>
        <p:nvSpPr>
          <p:cNvPr id="13" name="Right Arrow 12"/>
          <p:cNvSpPr/>
          <p:nvPr/>
        </p:nvSpPr>
        <p:spPr>
          <a:xfrm>
            <a:off x="3129452" y="2992239"/>
            <a:ext cx="1231900" cy="35890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0281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mutations affect?</a:t>
            </a:r>
            <a:endParaRPr lang="en-US" dirty="0"/>
          </a:p>
        </p:txBody>
      </p:sp>
      <p:pic>
        <p:nvPicPr>
          <p:cNvPr id="17" name="Picture 2" descr="C:\Users\Maja\Desktop\gene mutation.jpg"/>
          <p:cNvPicPr>
            <a:picLocks noChangeAspect="1" noChangeArrowheads="1"/>
          </p:cNvPicPr>
          <p:nvPr/>
        </p:nvPicPr>
        <p:blipFill>
          <a:blip r:embed="rId3" cstate="print"/>
          <a:srcRect l="12632" r="24210"/>
          <a:stretch>
            <a:fillRect/>
          </a:stretch>
        </p:blipFill>
        <p:spPr bwMode="auto">
          <a:xfrm>
            <a:off x="5517725" y="2076407"/>
            <a:ext cx="3048000" cy="3429000"/>
          </a:xfrm>
          <a:prstGeom prst="rect">
            <a:avLst/>
          </a:prstGeom>
          <a:noFill/>
        </p:spPr>
      </p:pic>
      <p:sp>
        <p:nvSpPr>
          <p:cNvPr id="18" name="TextBox 17"/>
          <p:cNvSpPr txBox="1"/>
          <p:nvPr/>
        </p:nvSpPr>
        <p:spPr>
          <a:xfrm>
            <a:off x="304800" y="2834144"/>
            <a:ext cx="5181600" cy="1569660"/>
          </a:xfrm>
          <a:prstGeom prst="rect">
            <a:avLst/>
          </a:prstGeom>
          <a:noFill/>
        </p:spPr>
        <p:txBody>
          <a:bodyPr wrap="square" rtlCol="0">
            <a:spAutoFit/>
          </a:bodyPr>
          <a:lstStyle/>
          <a:p>
            <a:pPr marL="342900" indent="-342900">
              <a:buFont typeface="Arial"/>
              <a:buChar char="•"/>
            </a:pPr>
            <a:r>
              <a:rPr lang="en-US" sz="2400" dirty="0" smtClean="0">
                <a:latin typeface="+mn-lt"/>
                <a:cs typeface="Arial" pitchFamily="34" charset="0"/>
              </a:rPr>
              <a:t>Large segments of chromosomes</a:t>
            </a:r>
          </a:p>
          <a:p>
            <a:endParaRPr lang="en-US" sz="2400" dirty="0" smtClean="0">
              <a:latin typeface="+mn-lt"/>
              <a:cs typeface="Arial" pitchFamily="34" charset="0"/>
            </a:endParaRPr>
          </a:p>
          <a:p>
            <a:pPr marL="342900" indent="-342900">
              <a:buFont typeface="Arial"/>
              <a:buChar char="•"/>
            </a:pPr>
            <a:r>
              <a:rPr lang="en-US" sz="2400" dirty="0" smtClean="0">
                <a:latin typeface="+mn-lt"/>
                <a:cs typeface="Arial" pitchFamily="34" charset="0"/>
              </a:rPr>
              <a:t>Individual nucleotides</a:t>
            </a:r>
          </a:p>
          <a:p>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86560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43" y="274638"/>
            <a:ext cx="8229600" cy="1143000"/>
          </a:xfrm>
        </p:spPr>
        <p:txBody>
          <a:bodyPr/>
          <a:lstStyle/>
          <a:p>
            <a:r>
              <a:rPr lang="en-US" dirty="0" smtClean="0"/>
              <a:t>Replicating chromosomes are unstable</a:t>
            </a:r>
            <a:endParaRPr lang="en-US" dirty="0"/>
          </a:p>
        </p:txBody>
      </p:sp>
      <p:pic>
        <p:nvPicPr>
          <p:cNvPr id="4" name="Picture 3"/>
          <p:cNvPicPr>
            <a:picLocks noChangeAspect="1"/>
          </p:cNvPicPr>
          <p:nvPr/>
        </p:nvPicPr>
        <p:blipFill>
          <a:blip r:embed="rId3"/>
          <a:stretch>
            <a:fillRect/>
          </a:stretch>
        </p:blipFill>
        <p:spPr>
          <a:xfrm>
            <a:off x="862690" y="2629935"/>
            <a:ext cx="3134786" cy="2774285"/>
          </a:xfrm>
          <a:prstGeom prst="rect">
            <a:avLst/>
          </a:prstGeom>
        </p:spPr>
      </p:pic>
      <p:pic>
        <p:nvPicPr>
          <p:cNvPr id="5" name="Picture 4"/>
          <p:cNvPicPr>
            <a:picLocks noChangeAspect="1"/>
          </p:cNvPicPr>
          <p:nvPr/>
        </p:nvPicPr>
        <p:blipFill>
          <a:blip r:embed="rId3"/>
          <a:stretch>
            <a:fillRect/>
          </a:stretch>
        </p:blipFill>
        <p:spPr>
          <a:xfrm>
            <a:off x="6096000" y="2140615"/>
            <a:ext cx="2028976" cy="1795643"/>
          </a:xfrm>
          <a:prstGeom prst="rect">
            <a:avLst/>
          </a:prstGeom>
        </p:spPr>
      </p:pic>
      <p:sp>
        <p:nvSpPr>
          <p:cNvPr id="6" name="Right Arrow 5"/>
          <p:cNvSpPr/>
          <p:nvPr/>
        </p:nvSpPr>
        <p:spPr>
          <a:xfrm>
            <a:off x="4597400" y="3837624"/>
            <a:ext cx="774700" cy="35890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096000" y="4017078"/>
            <a:ext cx="2028976" cy="1795643"/>
          </a:xfrm>
          <a:prstGeom prst="rect">
            <a:avLst/>
          </a:prstGeom>
        </p:spPr>
      </p:pic>
    </p:spTree>
    <p:extLst>
      <p:ext uri="{BB962C8B-B14F-4D97-AF65-F5344CB8AC3E}">
        <p14:creationId xmlns:p14="http://schemas.microsoft.com/office/powerpoint/2010/main" val="317148860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109538"/>
            <a:ext cx="10706100" cy="1143000"/>
          </a:xfrm>
        </p:spPr>
        <p:txBody>
          <a:bodyPr/>
          <a:lstStyle/>
          <a:p>
            <a:r>
              <a:rPr lang="en-US" dirty="0" smtClean="0"/>
              <a:t>What happens to unstable </a:t>
            </a:r>
            <a:br>
              <a:rPr lang="en-US" dirty="0" smtClean="0"/>
            </a:br>
            <a:r>
              <a:rPr lang="en-US" dirty="0" smtClean="0"/>
              <a:t>chromosomes?</a:t>
            </a:r>
            <a:endParaRPr lang="en-US" dirty="0"/>
          </a:p>
        </p:txBody>
      </p:sp>
      <p:pic>
        <p:nvPicPr>
          <p:cNvPr id="4" name="Picture 3"/>
          <p:cNvPicPr>
            <a:picLocks noChangeAspect="1"/>
          </p:cNvPicPr>
          <p:nvPr/>
        </p:nvPicPr>
        <p:blipFill>
          <a:blip r:embed="rId3"/>
          <a:stretch>
            <a:fillRect/>
          </a:stretch>
        </p:blipFill>
        <p:spPr>
          <a:xfrm>
            <a:off x="215900" y="1917700"/>
            <a:ext cx="5410200" cy="3251200"/>
          </a:xfrm>
          <a:prstGeom prst="rect">
            <a:avLst/>
          </a:prstGeom>
        </p:spPr>
      </p:pic>
      <p:pic>
        <p:nvPicPr>
          <p:cNvPr id="5" name="Picture 4"/>
          <p:cNvPicPr>
            <a:picLocks noChangeAspect="1"/>
          </p:cNvPicPr>
          <p:nvPr/>
        </p:nvPicPr>
        <p:blipFill>
          <a:blip r:embed="rId4"/>
          <a:stretch>
            <a:fillRect/>
          </a:stretch>
        </p:blipFill>
        <p:spPr>
          <a:xfrm>
            <a:off x="6070600" y="1879600"/>
            <a:ext cx="2400300" cy="2844800"/>
          </a:xfrm>
          <a:prstGeom prst="rect">
            <a:avLst/>
          </a:prstGeom>
        </p:spPr>
      </p:pic>
    </p:spTree>
    <p:extLst>
      <p:ext uri="{BB962C8B-B14F-4D97-AF65-F5344CB8AC3E}">
        <p14:creationId xmlns:p14="http://schemas.microsoft.com/office/powerpoint/2010/main" val="33246098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43" y="274638"/>
            <a:ext cx="8229600" cy="1143000"/>
          </a:xfrm>
        </p:spPr>
        <p:txBody>
          <a:bodyPr/>
          <a:lstStyle/>
          <a:p>
            <a:r>
              <a:rPr lang="en-US" dirty="0" smtClean="0"/>
              <a:t>When a chromosome is unstable</a:t>
            </a:r>
            <a:endParaRPr lang="en-US" dirty="0"/>
          </a:p>
        </p:txBody>
      </p:sp>
      <p:sp>
        <p:nvSpPr>
          <p:cNvPr id="41" name="TextBox 40"/>
          <p:cNvSpPr txBox="1"/>
          <p:nvPr/>
        </p:nvSpPr>
        <p:spPr>
          <a:xfrm>
            <a:off x="6362731" y="3399472"/>
            <a:ext cx="385943" cy="523220"/>
          </a:xfrm>
          <a:prstGeom prst="rect">
            <a:avLst/>
          </a:prstGeom>
          <a:noFill/>
        </p:spPr>
        <p:txBody>
          <a:bodyPr wrap="none" rtlCol="0">
            <a:spAutoFit/>
          </a:bodyPr>
          <a:lstStyle/>
          <a:p>
            <a:r>
              <a:rPr lang="en-US" sz="2800" b="1" dirty="0" smtClean="0">
                <a:solidFill>
                  <a:schemeClr val="bg1"/>
                </a:solidFill>
                <a:latin typeface="+mn-lt"/>
              </a:rPr>
              <a:t>B</a:t>
            </a:r>
            <a:endParaRPr lang="en-US" sz="2800" b="1" dirty="0">
              <a:solidFill>
                <a:schemeClr val="bg1"/>
              </a:solidFill>
              <a:latin typeface="+mn-lt"/>
            </a:endParaRPr>
          </a:p>
        </p:txBody>
      </p:sp>
      <p:sp>
        <p:nvSpPr>
          <p:cNvPr id="46" name="TextBox 45"/>
          <p:cNvSpPr txBox="1"/>
          <p:nvPr/>
        </p:nvSpPr>
        <p:spPr>
          <a:xfrm>
            <a:off x="7035858" y="4759783"/>
            <a:ext cx="385943" cy="523220"/>
          </a:xfrm>
          <a:prstGeom prst="rect">
            <a:avLst/>
          </a:prstGeom>
          <a:noFill/>
        </p:spPr>
        <p:txBody>
          <a:bodyPr wrap="none" rtlCol="0">
            <a:spAutoFit/>
          </a:bodyPr>
          <a:lstStyle/>
          <a:p>
            <a:r>
              <a:rPr lang="en-US" sz="2800" b="1" dirty="0" smtClean="0">
                <a:solidFill>
                  <a:schemeClr val="bg1"/>
                </a:solidFill>
                <a:latin typeface="+mn-lt"/>
              </a:rPr>
              <a:t>B</a:t>
            </a:r>
            <a:endParaRPr lang="en-US" sz="2800" b="1" dirty="0">
              <a:solidFill>
                <a:schemeClr val="bg1"/>
              </a:solidFill>
              <a:latin typeface="+mn-lt"/>
            </a:endParaRPr>
          </a:p>
        </p:txBody>
      </p:sp>
      <p:sp>
        <p:nvSpPr>
          <p:cNvPr id="53" name="TextBox 52"/>
          <p:cNvSpPr txBox="1"/>
          <p:nvPr/>
        </p:nvSpPr>
        <p:spPr>
          <a:xfrm>
            <a:off x="7035858" y="1634776"/>
            <a:ext cx="385943" cy="523220"/>
          </a:xfrm>
          <a:prstGeom prst="rect">
            <a:avLst/>
          </a:prstGeom>
          <a:noFill/>
        </p:spPr>
        <p:txBody>
          <a:bodyPr wrap="none" rtlCol="0">
            <a:spAutoFit/>
          </a:bodyPr>
          <a:lstStyle/>
          <a:p>
            <a:r>
              <a:rPr lang="en-US" sz="2800" b="1" dirty="0" smtClean="0">
                <a:solidFill>
                  <a:schemeClr val="bg1"/>
                </a:solidFill>
                <a:latin typeface="+mn-lt"/>
              </a:rPr>
              <a:t>B</a:t>
            </a:r>
            <a:endParaRPr lang="en-US" sz="2800" b="1" dirty="0">
              <a:solidFill>
                <a:schemeClr val="bg1"/>
              </a:solidFill>
              <a:latin typeface="+mn-lt"/>
            </a:endParaRPr>
          </a:p>
        </p:txBody>
      </p:sp>
      <p:pic>
        <p:nvPicPr>
          <p:cNvPr id="45" name="Picture 44" descr="Chromosome.jpg"/>
          <p:cNvPicPr>
            <a:picLocks noChangeAspect="1"/>
          </p:cNvPicPr>
          <p:nvPr/>
        </p:nvPicPr>
        <p:blipFill>
          <a:blip r:embed="rId3" cstate="print"/>
          <a:srcRect t="63333"/>
          <a:stretch>
            <a:fillRect/>
          </a:stretch>
        </p:blipFill>
        <p:spPr>
          <a:xfrm>
            <a:off x="187265" y="2667000"/>
            <a:ext cx="8769470" cy="2743200"/>
          </a:xfrm>
          <a:prstGeom prst="rect">
            <a:avLst/>
          </a:prstGeom>
        </p:spPr>
      </p:pic>
      <p:sp>
        <p:nvSpPr>
          <p:cNvPr id="4" name="Donut 3"/>
          <p:cNvSpPr/>
          <p:nvPr/>
        </p:nvSpPr>
        <p:spPr>
          <a:xfrm>
            <a:off x="7204423" y="2780387"/>
            <a:ext cx="952810" cy="892470"/>
          </a:xfrm>
          <a:prstGeom prst="donut">
            <a:avLst>
              <a:gd name="adj" fmla="val 870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8277138" y="4313548"/>
            <a:ext cx="952810" cy="892470"/>
          </a:xfrm>
          <a:prstGeom prst="donut">
            <a:avLst>
              <a:gd name="adj" fmla="val 870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94139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362731" y="3399472"/>
            <a:ext cx="385943" cy="523220"/>
          </a:xfrm>
          <a:prstGeom prst="rect">
            <a:avLst/>
          </a:prstGeom>
          <a:noFill/>
        </p:spPr>
        <p:txBody>
          <a:bodyPr wrap="none" rtlCol="0">
            <a:spAutoFit/>
          </a:bodyPr>
          <a:lstStyle/>
          <a:p>
            <a:r>
              <a:rPr lang="en-US" sz="2800" b="1" dirty="0" smtClean="0">
                <a:solidFill>
                  <a:schemeClr val="bg1"/>
                </a:solidFill>
                <a:latin typeface="+mn-lt"/>
              </a:rPr>
              <a:t>B</a:t>
            </a:r>
            <a:endParaRPr lang="en-US" sz="2800" b="1" dirty="0">
              <a:solidFill>
                <a:schemeClr val="bg1"/>
              </a:solidFill>
              <a:latin typeface="+mn-lt"/>
            </a:endParaRPr>
          </a:p>
        </p:txBody>
      </p:sp>
      <p:sp>
        <p:nvSpPr>
          <p:cNvPr id="46" name="TextBox 45"/>
          <p:cNvSpPr txBox="1"/>
          <p:nvPr/>
        </p:nvSpPr>
        <p:spPr>
          <a:xfrm>
            <a:off x="7035858" y="4759783"/>
            <a:ext cx="385943" cy="523220"/>
          </a:xfrm>
          <a:prstGeom prst="rect">
            <a:avLst/>
          </a:prstGeom>
          <a:noFill/>
        </p:spPr>
        <p:txBody>
          <a:bodyPr wrap="none" rtlCol="0">
            <a:spAutoFit/>
          </a:bodyPr>
          <a:lstStyle/>
          <a:p>
            <a:r>
              <a:rPr lang="en-US" sz="2800" b="1" dirty="0" smtClean="0">
                <a:solidFill>
                  <a:schemeClr val="bg1"/>
                </a:solidFill>
                <a:latin typeface="+mn-lt"/>
              </a:rPr>
              <a:t>B</a:t>
            </a:r>
            <a:endParaRPr lang="en-US" sz="2800" b="1" dirty="0">
              <a:solidFill>
                <a:schemeClr val="bg1"/>
              </a:solidFill>
              <a:latin typeface="+mn-lt"/>
            </a:endParaRPr>
          </a:p>
        </p:txBody>
      </p:sp>
      <p:sp>
        <p:nvSpPr>
          <p:cNvPr id="53" name="TextBox 52"/>
          <p:cNvSpPr txBox="1"/>
          <p:nvPr/>
        </p:nvSpPr>
        <p:spPr>
          <a:xfrm>
            <a:off x="7035858" y="1634776"/>
            <a:ext cx="385943" cy="523220"/>
          </a:xfrm>
          <a:prstGeom prst="rect">
            <a:avLst/>
          </a:prstGeom>
          <a:noFill/>
        </p:spPr>
        <p:txBody>
          <a:bodyPr wrap="none" rtlCol="0">
            <a:spAutoFit/>
          </a:bodyPr>
          <a:lstStyle/>
          <a:p>
            <a:r>
              <a:rPr lang="en-US" sz="2800" b="1" dirty="0" smtClean="0">
                <a:solidFill>
                  <a:schemeClr val="bg1"/>
                </a:solidFill>
                <a:latin typeface="+mn-lt"/>
              </a:rPr>
              <a:t>B</a:t>
            </a:r>
            <a:endParaRPr lang="en-US" sz="2800" b="1" dirty="0">
              <a:solidFill>
                <a:schemeClr val="bg1"/>
              </a:solidFill>
              <a:latin typeface="+mn-lt"/>
            </a:endParaRPr>
          </a:p>
        </p:txBody>
      </p:sp>
      <p:sp>
        <p:nvSpPr>
          <p:cNvPr id="10" name="Title 1"/>
          <p:cNvSpPr txBox="1">
            <a:spLocks/>
          </p:cNvSpPr>
          <p:nvPr/>
        </p:nvSpPr>
        <p:spPr bwMode="auto">
          <a:xfrm>
            <a:off x="533400" y="30797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r>
              <a:rPr lang="en-US" sz="3400" dirty="0"/>
              <a:t>T</a:t>
            </a:r>
            <a:r>
              <a:rPr lang="en-US" sz="3400" dirty="0" smtClean="0"/>
              <a:t>ranslocation mutations are common in </a:t>
            </a:r>
            <a:r>
              <a:rPr lang="en-US" sz="3400" dirty="0" err="1" smtClean="0"/>
              <a:t>leukemias</a:t>
            </a:r>
            <a:endParaRPr lang="en-US" sz="3400" dirty="0"/>
          </a:p>
        </p:txBody>
      </p:sp>
      <p:pic>
        <p:nvPicPr>
          <p:cNvPr id="5" name="Picture 4"/>
          <p:cNvPicPr>
            <a:picLocks noChangeAspect="1"/>
          </p:cNvPicPr>
          <p:nvPr/>
        </p:nvPicPr>
        <p:blipFill>
          <a:blip r:embed="rId3"/>
          <a:stretch>
            <a:fillRect/>
          </a:stretch>
        </p:blipFill>
        <p:spPr>
          <a:xfrm>
            <a:off x="927100" y="1671872"/>
            <a:ext cx="7835900" cy="4173923"/>
          </a:xfrm>
          <a:prstGeom prst="rect">
            <a:avLst/>
          </a:prstGeom>
        </p:spPr>
      </p:pic>
      <p:sp>
        <p:nvSpPr>
          <p:cNvPr id="6" name="TextBox 5"/>
          <p:cNvSpPr txBox="1"/>
          <p:nvPr/>
        </p:nvSpPr>
        <p:spPr>
          <a:xfrm>
            <a:off x="6486490" y="5021393"/>
            <a:ext cx="2276510" cy="523220"/>
          </a:xfrm>
          <a:prstGeom prst="rect">
            <a:avLst/>
          </a:prstGeom>
          <a:noFill/>
        </p:spPr>
        <p:txBody>
          <a:bodyPr wrap="none" rtlCol="0">
            <a:spAutoFit/>
          </a:bodyPr>
          <a:lstStyle/>
          <a:p>
            <a:r>
              <a:rPr lang="en-US" sz="2800" dirty="0" smtClean="0">
                <a:solidFill>
                  <a:srgbClr val="0000FF"/>
                </a:solidFill>
                <a:latin typeface="+mj-lt"/>
              </a:rPr>
              <a:t>Translocation!</a:t>
            </a:r>
            <a:endParaRPr lang="en-US" sz="2800" dirty="0">
              <a:solidFill>
                <a:srgbClr val="0000FF"/>
              </a:solidFill>
              <a:latin typeface="+mj-lt"/>
            </a:endParaRPr>
          </a:p>
        </p:txBody>
      </p:sp>
      <p:sp>
        <p:nvSpPr>
          <p:cNvPr id="2" name="TextBox 1"/>
          <p:cNvSpPr txBox="1"/>
          <p:nvPr/>
        </p:nvSpPr>
        <p:spPr>
          <a:xfrm>
            <a:off x="6748674" y="5676612"/>
            <a:ext cx="1757613" cy="584776"/>
          </a:xfrm>
          <a:prstGeom prst="rect">
            <a:avLst/>
          </a:prstGeom>
          <a:noFill/>
        </p:spPr>
        <p:txBody>
          <a:bodyPr wrap="none" rtlCol="0">
            <a:spAutoFit/>
          </a:bodyPr>
          <a:lstStyle/>
          <a:p>
            <a:r>
              <a:rPr lang="en-US" sz="3200" b="1" dirty="0" smtClean="0">
                <a:latin typeface="+mj-lt"/>
              </a:rPr>
              <a:t>ABL gene</a:t>
            </a:r>
            <a:endParaRPr lang="en-US" sz="3200" b="1" dirty="0">
              <a:latin typeface="+mj-lt"/>
            </a:endParaRPr>
          </a:p>
        </p:txBody>
      </p:sp>
    </p:spTree>
    <p:extLst>
      <p:ext uri="{BB962C8B-B14F-4D97-AF65-F5344CB8AC3E}">
        <p14:creationId xmlns:p14="http://schemas.microsoft.com/office/powerpoint/2010/main" val="248406919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55881" y="1570038"/>
            <a:ext cx="5907935" cy="3172211"/>
          </a:xfrm>
          <a:prstGeom prst="rect">
            <a:avLst/>
          </a:prstGeom>
        </p:spPr>
      </p:pic>
      <p:sp>
        <p:nvSpPr>
          <p:cNvPr id="9" name="Title 1"/>
          <p:cNvSpPr>
            <a:spLocks noGrp="1"/>
          </p:cNvSpPr>
          <p:nvPr>
            <p:ph type="title"/>
          </p:nvPr>
        </p:nvSpPr>
        <p:spPr>
          <a:xfrm>
            <a:off x="0" y="274638"/>
            <a:ext cx="8686800" cy="1143000"/>
          </a:xfrm>
        </p:spPr>
        <p:txBody>
          <a:bodyPr/>
          <a:lstStyle/>
          <a:p>
            <a:r>
              <a:rPr lang="en-US" dirty="0" smtClean="0"/>
              <a:t>Mutations in single bases - SNPs*</a:t>
            </a:r>
            <a:endParaRPr lang="en-US" dirty="0"/>
          </a:p>
        </p:txBody>
      </p:sp>
      <p:sp>
        <p:nvSpPr>
          <p:cNvPr id="10" name="TextBox 9"/>
          <p:cNvSpPr txBox="1"/>
          <p:nvPr/>
        </p:nvSpPr>
        <p:spPr>
          <a:xfrm>
            <a:off x="941578" y="5437352"/>
            <a:ext cx="7137491" cy="584776"/>
          </a:xfrm>
          <a:prstGeom prst="rect">
            <a:avLst/>
          </a:prstGeom>
          <a:noFill/>
        </p:spPr>
        <p:txBody>
          <a:bodyPr wrap="none" rtlCol="0">
            <a:spAutoFit/>
          </a:bodyPr>
          <a:lstStyle/>
          <a:p>
            <a:r>
              <a:rPr lang="en-US" sz="3200" b="1" dirty="0" smtClean="0">
                <a:solidFill>
                  <a:srgbClr val="0000FF"/>
                </a:solidFill>
                <a:latin typeface="+mj-lt"/>
              </a:rPr>
              <a:t>* </a:t>
            </a:r>
            <a:r>
              <a:rPr lang="en-US" sz="3200" dirty="0" smtClean="0">
                <a:solidFill>
                  <a:srgbClr val="0000FF"/>
                </a:solidFill>
                <a:latin typeface="+mj-lt"/>
              </a:rPr>
              <a:t>SINGLE NUCLEOTIDE POLYMORPHISMS</a:t>
            </a:r>
            <a:endParaRPr lang="en-US" sz="3200" dirty="0">
              <a:solidFill>
                <a:srgbClr val="0000FF"/>
              </a:solidFill>
              <a:latin typeface="+mj-lt"/>
            </a:endParaRPr>
          </a:p>
        </p:txBody>
      </p:sp>
    </p:spTree>
    <p:extLst>
      <p:ext uri="{BB962C8B-B14F-4D97-AF65-F5344CB8AC3E}">
        <p14:creationId xmlns:p14="http://schemas.microsoft.com/office/powerpoint/2010/main" val="10569159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proteins from DNA</a:t>
            </a:r>
            <a:endParaRPr lang="en-US" dirty="0"/>
          </a:p>
        </p:txBody>
      </p:sp>
      <p:pic>
        <p:nvPicPr>
          <p:cNvPr id="20" name="Picture 19"/>
          <p:cNvPicPr>
            <a:picLocks noChangeAspect="1"/>
          </p:cNvPicPr>
          <p:nvPr/>
        </p:nvPicPr>
        <p:blipFill>
          <a:blip r:embed="rId3"/>
          <a:stretch>
            <a:fillRect/>
          </a:stretch>
        </p:blipFill>
        <p:spPr>
          <a:xfrm>
            <a:off x="973859" y="1598204"/>
            <a:ext cx="908989" cy="2104423"/>
          </a:xfrm>
          <a:prstGeom prst="rect">
            <a:avLst/>
          </a:prstGeom>
        </p:spPr>
      </p:pic>
      <p:pic>
        <p:nvPicPr>
          <p:cNvPr id="22" name="Picture 21"/>
          <p:cNvPicPr>
            <a:picLocks noChangeAspect="1"/>
          </p:cNvPicPr>
          <p:nvPr/>
        </p:nvPicPr>
        <p:blipFill>
          <a:blip r:embed="rId4"/>
          <a:stretch>
            <a:fillRect/>
          </a:stretch>
        </p:blipFill>
        <p:spPr>
          <a:xfrm>
            <a:off x="6342262" y="1598204"/>
            <a:ext cx="1149048" cy="1794823"/>
          </a:xfrm>
          <a:prstGeom prst="rect">
            <a:avLst/>
          </a:prstGeom>
        </p:spPr>
      </p:pic>
      <p:sp>
        <p:nvSpPr>
          <p:cNvPr id="23" name="TextBox 22"/>
          <p:cNvSpPr txBox="1"/>
          <p:nvPr/>
        </p:nvSpPr>
        <p:spPr>
          <a:xfrm>
            <a:off x="1022240" y="3561846"/>
            <a:ext cx="779295" cy="448510"/>
          </a:xfrm>
          <a:prstGeom prst="rect">
            <a:avLst/>
          </a:prstGeom>
          <a:noFill/>
        </p:spPr>
        <p:txBody>
          <a:bodyPr wrap="none" rtlCol="0">
            <a:spAutoFit/>
          </a:bodyPr>
          <a:lstStyle/>
          <a:p>
            <a:r>
              <a:rPr lang="en-US" sz="2800" dirty="0" smtClean="0">
                <a:latin typeface="+mn-lt"/>
              </a:rPr>
              <a:t>DNA</a:t>
            </a:r>
            <a:endParaRPr lang="en-US" sz="2800" dirty="0">
              <a:latin typeface="+mn-lt"/>
            </a:endParaRPr>
          </a:p>
        </p:txBody>
      </p:sp>
      <p:sp>
        <p:nvSpPr>
          <p:cNvPr id="25" name="TextBox 24"/>
          <p:cNvSpPr txBox="1"/>
          <p:nvPr/>
        </p:nvSpPr>
        <p:spPr>
          <a:xfrm>
            <a:off x="6325629" y="3561846"/>
            <a:ext cx="1156958" cy="448510"/>
          </a:xfrm>
          <a:prstGeom prst="rect">
            <a:avLst/>
          </a:prstGeom>
          <a:noFill/>
        </p:spPr>
        <p:txBody>
          <a:bodyPr wrap="none" rtlCol="0">
            <a:spAutoFit/>
          </a:bodyPr>
          <a:lstStyle/>
          <a:p>
            <a:r>
              <a:rPr lang="en-US" sz="2800" dirty="0" smtClean="0">
                <a:latin typeface="+mn-lt"/>
              </a:rPr>
              <a:t>Protei</a:t>
            </a:r>
            <a:r>
              <a:rPr lang="en-US" sz="2800" dirty="0">
                <a:latin typeface="+mn-lt"/>
              </a:rPr>
              <a:t>n</a:t>
            </a:r>
          </a:p>
        </p:txBody>
      </p:sp>
      <p:sp>
        <p:nvSpPr>
          <p:cNvPr id="3" name="TextBox 2"/>
          <p:cNvSpPr txBox="1"/>
          <p:nvPr/>
        </p:nvSpPr>
        <p:spPr>
          <a:xfrm>
            <a:off x="714035" y="4329835"/>
            <a:ext cx="1586444" cy="584776"/>
          </a:xfrm>
          <a:prstGeom prst="rect">
            <a:avLst/>
          </a:prstGeom>
          <a:noFill/>
        </p:spPr>
        <p:txBody>
          <a:bodyPr wrap="none" rtlCol="0">
            <a:spAutoFit/>
          </a:bodyPr>
          <a:lstStyle/>
          <a:p>
            <a:r>
              <a:rPr lang="en-US" sz="3200" b="1" dirty="0" smtClean="0">
                <a:latin typeface="+mn-lt"/>
              </a:rPr>
              <a:t>3 bases</a:t>
            </a:r>
            <a:endParaRPr lang="en-US" sz="3200" b="1" dirty="0">
              <a:latin typeface="+mn-lt"/>
            </a:endParaRPr>
          </a:p>
        </p:txBody>
      </p:sp>
      <p:cxnSp>
        <p:nvCxnSpPr>
          <p:cNvPr id="6" name="Straight Arrow Connector 5"/>
          <p:cNvCxnSpPr/>
          <p:nvPr/>
        </p:nvCxnSpPr>
        <p:spPr>
          <a:xfrm flipV="1">
            <a:off x="2300479" y="4616175"/>
            <a:ext cx="3651798" cy="12096"/>
          </a:xfrm>
          <a:prstGeom prst="straightConnector1">
            <a:avLst/>
          </a:prstGeom>
          <a:ln w="57150" cmpd="sng">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00122" y="4329835"/>
            <a:ext cx="2586678" cy="584776"/>
          </a:xfrm>
          <a:prstGeom prst="rect">
            <a:avLst/>
          </a:prstGeom>
          <a:noFill/>
        </p:spPr>
        <p:txBody>
          <a:bodyPr wrap="none" rtlCol="0">
            <a:spAutoFit/>
          </a:bodyPr>
          <a:lstStyle/>
          <a:p>
            <a:r>
              <a:rPr lang="en-US" sz="3200" b="1" dirty="0" smtClean="0">
                <a:latin typeface="+mn-lt"/>
              </a:rPr>
              <a:t>1 amino acid</a:t>
            </a:r>
            <a:endParaRPr lang="en-US" sz="3200" b="1" dirty="0">
              <a:latin typeface="+mn-lt"/>
            </a:endParaRPr>
          </a:p>
        </p:txBody>
      </p:sp>
      <p:cxnSp>
        <p:nvCxnSpPr>
          <p:cNvPr id="34" name="Straight Arrow Connector 33"/>
          <p:cNvCxnSpPr/>
          <p:nvPr/>
        </p:nvCxnSpPr>
        <p:spPr>
          <a:xfrm flipV="1">
            <a:off x="2396062" y="2426304"/>
            <a:ext cx="3651798" cy="12096"/>
          </a:xfrm>
          <a:prstGeom prst="straightConnector1">
            <a:avLst/>
          </a:prstGeom>
          <a:ln w="57150" cmpd="sng">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70819" y="5109351"/>
            <a:ext cx="912029" cy="584776"/>
          </a:xfrm>
          <a:prstGeom prst="rect">
            <a:avLst/>
          </a:prstGeom>
          <a:noFill/>
        </p:spPr>
        <p:txBody>
          <a:bodyPr wrap="none" rtlCol="0">
            <a:spAutoFit/>
          </a:bodyPr>
          <a:lstStyle/>
          <a:p>
            <a:r>
              <a:rPr lang="en-US" sz="3200" b="1" dirty="0" smtClean="0">
                <a:latin typeface="+mn-lt"/>
              </a:rPr>
              <a:t>AGC</a:t>
            </a:r>
            <a:endParaRPr lang="en-US" sz="3200" b="1" dirty="0">
              <a:latin typeface="+mn-lt"/>
            </a:endParaRPr>
          </a:p>
        </p:txBody>
      </p:sp>
      <p:cxnSp>
        <p:nvCxnSpPr>
          <p:cNvPr id="36" name="Straight Arrow Connector 35"/>
          <p:cNvCxnSpPr/>
          <p:nvPr/>
        </p:nvCxnSpPr>
        <p:spPr>
          <a:xfrm flipV="1">
            <a:off x="2300479" y="5395691"/>
            <a:ext cx="3651798" cy="12096"/>
          </a:xfrm>
          <a:prstGeom prst="straightConnector1">
            <a:avLst/>
          </a:prstGeom>
          <a:ln w="57150" cmpd="sng">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23653" y="5109351"/>
            <a:ext cx="1228421" cy="584776"/>
          </a:xfrm>
          <a:prstGeom prst="rect">
            <a:avLst/>
          </a:prstGeom>
          <a:noFill/>
        </p:spPr>
        <p:txBody>
          <a:bodyPr wrap="none" rtlCol="0">
            <a:spAutoFit/>
          </a:bodyPr>
          <a:lstStyle/>
          <a:p>
            <a:r>
              <a:rPr lang="en-US" sz="3200" b="1" dirty="0" smtClean="0">
                <a:latin typeface="+mn-lt"/>
              </a:rPr>
              <a:t>serine</a:t>
            </a:r>
            <a:endParaRPr lang="en-US" sz="3200" b="1" dirty="0">
              <a:latin typeface="+mn-lt"/>
            </a:endParaRPr>
          </a:p>
        </p:txBody>
      </p:sp>
      <p:sp>
        <p:nvSpPr>
          <p:cNvPr id="38" name="TextBox 37"/>
          <p:cNvSpPr txBox="1"/>
          <p:nvPr/>
        </p:nvSpPr>
        <p:spPr>
          <a:xfrm>
            <a:off x="831773" y="5761600"/>
            <a:ext cx="1238039" cy="584776"/>
          </a:xfrm>
          <a:prstGeom prst="rect">
            <a:avLst/>
          </a:prstGeom>
          <a:noFill/>
        </p:spPr>
        <p:txBody>
          <a:bodyPr wrap="none" rtlCol="0">
            <a:spAutoFit/>
          </a:bodyPr>
          <a:lstStyle/>
          <a:p>
            <a:r>
              <a:rPr lang="en-US" sz="3200" b="1" dirty="0" smtClean="0">
                <a:solidFill>
                  <a:srgbClr val="0000FF"/>
                </a:solidFill>
                <a:latin typeface="+mn-lt"/>
              </a:rPr>
              <a:t>codon</a:t>
            </a:r>
            <a:endParaRPr lang="en-US" sz="3200" b="1" dirty="0">
              <a:solidFill>
                <a:srgbClr val="0000FF"/>
              </a:solidFill>
              <a:latin typeface="+mn-lt"/>
            </a:endParaRPr>
          </a:p>
        </p:txBody>
      </p:sp>
    </p:spTree>
    <p:extLst>
      <p:ext uri="{BB962C8B-B14F-4D97-AF65-F5344CB8AC3E}">
        <p14:creationId xmlns:p14="http://schemas.microsoft.com/office/powerpoint/2010/main" val="33446192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 codons</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99234" y="1079500"/>
            <a:ext cx="6743066" cy="4965700"/>
          </a:xfrm>
          <a:prstGeom prst="rect">
            <a:avLst/>
          </a:prstGeom>
          <a:noFill/>
          <a:ln>
            <a:noFill/>
          </a:ln>
        </p:spPr>
      </p:pic>
    </p:spTree>
    <p:extLst>
      <p:ext uri="{BB962C8B-B14F-4D97-AF65-F5344CB8AC3E}">
        <p14:creationId xmlns:p14="http://schemas.microsoft.com/office/powerpoint/2010/main" val="50511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Do Now</a:t>
            </a:r>
          </a:p>
        </p:txBody>
      </p:sp>
      <p:sp>
        <p:nvSpPr>
          <p:cNvPr id="3074" name="Rectangle 2"/>
          <p:cNvSpPr>
            <a:spLocks noGrp="1" noChangeArrowheads="1"/>
          </p:cNvSpPr>
          <p:nvPr>
            <p:ph idx="1"/>
          </p:nvPr>
        </p:nvSpPr>
        <p:spPr>
          <a:xfrm>
            <a:off x="294281" y="2003285"/>
            <a:ext cx="8392519" cy="600215"/>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sz="2800" dirty="0" smtClean="0"/>
              <a:t>What are these steps in the life cycle of a cell?</a:t>
            </a:r>
          </a:p>
          <a:p>
            <a:endParaRPr lang="en-US" sz="2800" dirty="0"/>
          </a:p>
          <a:p>
            <a:endParaRPr lang="en-US" dirty="0"/>
          </a:p>
          <a:p>
            <a:pPr marL="457200" lvl="1" indent="0">
              <a:buNone/>
            </a:pPr>
            <a:endParaRPr lang="en-US" sz="3200" dirty="0" smtClean="0"/>
          </a:p>
          <a:p>
            <a:pPr marL="457200" lvl="1" indent="0">
              <a:buNone/>
            </a:pPr>
            <a:endParaRPr lang="en-US" dirty="0"/>
          </a:p>
          <a:p>
            <a:pPr marL="704850" lvl="1" indent="-304800"/>
            <a:endParaRPr lang="en-US" dirty="0">
              <a:latin typeface="Times New Roman" charset="0"/>
              <a:ea typeface="ヒラギノ明朝 ProN W3" charset="0"/>
              <a:cs typeface="ヒラギノ明朝 ProN W3" charset="0"/>
              <a:sym typeface="Times New Roman" charset="0"/>
            </a:endParaRPr>
          </a:p>
        </p:txBody>
      </p:sp>
      <p:sp>
        <p:nvSpPr>
          <p:cNvPr id="4" name="TextBox 3"/>
          <p:cNvSpPr txBox="1"/>
          <p:nvPr/>
        </p:nvSpPr>
        <p:spPr>
          <a:xfrm>
            <a:off x="1803148" y="2962100"/>
            <a:ext cx="6301431" cy="2311402"/>
          </a:xfrm>
          <a:prstGeom prst="rect">
            <a:avLst/>
          </a:prstGeom>
          <a:noFill/>
        </p:spPr>
        <p:txBody>
          <a:bodyPr wrap="square" rtlCol="0">
            <a:spAutoFit/>
          </a:bodyPr>
          <a:lstStyle/>
          <a:p>
            <a:pPr marL="571500" indent="-571500">
              <a:lnSpc>
                <a:spcPct val="130000"/>
              </a:lnSpc>
              <a:buFont typeface="Arial"/>
              <a:buChar char="•"/>
            </a:pPr>
            <a:r>
              <a:rPr lang="en-US" sz="2800" dirty="0" smtClean="0">
                <a:latin typeface="+mn-lt"/>
              </a:rPr>
              <a:t>A new cell is born</a:t>
            </a:r>
            <a:endParaRPr lang="en-US" sz="2800" dirty="0">
              <a:latin typeface="+mn-lt"/>
            </a:endParaRPr>
          </a:p>
          <a:p>
            <a:pPr marL="571500" indent="-571500">
              <a:lnSpc>
                <a:spcPct val="130000"/>
              </a:lnSpc>
              <a:buFont typeface="Arial"/>
              <a:buChar char="•"/>
            </a:pPr>
            <a:r>
              <a:rPr lang="en-US" sz="2800" dirty="0" smtClean="0">
                <a:latin typeface="+mn-lt"/>
              </a:rPr>
              <a:t>It talks to its friends</a:t>
            </a:r>
            <a:endParaRPr lang="en-US" sz="2800" dirty="0">
              <a:latin typeface="+mn-lt"/>
            </a:endParaRPr>
          </a:p>
          <a:p>
            <a:pPr marL="571500" indent="-571500">
              <a:lnSpc>
                <a:spcPct val="130000"/>
              </a:lnSpc>
              <a:buFont typeface="Arial"/>
              <a:buChar char="•"/>
            </a:pPr>
            <a:r>
              <a:rPr lang="en-US" sz="2800" dirty="0" smtClean="0">
                <a:latin typeface="+mn-lt"/>
              </a:rPr>
              <a:t>It grows up and gets a job</a:t>
            </a:r>
            <a:endParaRPr lang="en-US" sz="2800" dirty="0">
              <a:latin typeface="+mn-lt"/>
            </a:endParaRPr>
          </a:p>
          <a:p>
            <a:pPr marL="571500" indent="-571500">
              <a:lnSpc>
                <a:spcPct val="130000"/>
              </a:lnSpc>
              <a:buFont typeface="Arial"/>
              <a:buChar char="•"/>
            </a:pPr>
            <a:r>
              <a:rPr lang="en-US" sz="2800" dirty="0" smtClean="0">
                <a:latin typeface="+mn-lt"/>
              </a:rPr>
              <a:t>It gets old and dies</a:t>
            </a:r>
            <a:r>
              <a:rPr lang="en-US" sz="2800" b="1" dirty="0" smtClean="0"/>
              <a:t>	</a:t>
            </a:r>
            <a:r>
              <a:rPr lang="en-US" sz="2400" b="1" dirty="0" smtClean="0"/>
              <a:t>			</a:t>
            </a:r>
            <a:endParaRPr lang="en-US" sz="2400" b="1" dirty="0"/>
          </a:p>
        </p:txBody>
      </p:sp>
    </p:spTree>
    <p:extLst>
      <p:ext uri="{BB962C8B-B14F-4D97-AF65-F5344CB8AC3E}">
        <p14:creationId xmlns:p14="http://schemas.microsoft.com/office/powerpoint/2010/main" val="406314341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 this ‘DNA sequence’ into codons</a:t>
            </a:r>
          </a:p>
        </p:txBody>
      </p:sp>
      <p:sp>
        <p:nvSpPr>
          <p:cNvPr id="6" name="Rectangle 5"/>
          <p:cNvSpPr/>
          <p:nvPr/>
        </p:nvSpPr>
        <p:spPr>
          <a:xfrm>
            <a:off x="320572" y="2514624"/>
            <a:ext cx="8544469" cy="584776"/>
          </a:xfrm>
          <a:prstGeom prst="rect">
            <a:avLst/>
          </a:prstGeom>
        </p:spPr>
        <p:txBody>
          <a:bodyPr wrap="square">
            <a:spAutoFit/>
          </a:bodyPr>
          <a:lstStyle/>
          <a:p>
            <a:pPr algn="ctr"/>
            <a:r>
              <a:rPr lang="en-US" sz="3200" dirty="0" smtClean="0">
                <a:latin typeface="+mn-lt"/>
              </a:rPr>
              <a:t>THEBIGBADFLYHADONEREDEYEANDONEBLUEYE</a:t>
            </a:r>
            <a:endParaRPr lang="en-US" sz="3200" dirty="0">
              <a:latin typeface="+mn-lt"/>
            </a:endParaRPr>
          </a:p>
        </p:txBody>
      </p:sp>
      <p:sp>
        <p:nvSpPr>
          <p:cNvPr id="7" name="Rectangle 6"/>
          <p:cNvSpPr/>
          <p:nvPr/>
        </p:nvSpPr>
        <p:spPr>
          <a:xfrm>
            <a:off x="229810" y="4009596"/>
            <a:ext cx="8914190" cy="523220"/>
          </a:xfrm>
          <a:prstGeom prst="rect">
            <a:avLst/>
          </a:prstGeom>
        </p:spPr>
        <p:txBody>
          <a:bodyPr wrap="square">
            <a:spAutoFit/>
          </a:bodyPr>
          <a:lstStyle/>
          <a:p>
            <a:pPr algn="ctr"/>
            <a:r>
              <a:rPr lang="en-US" sz="2800" dirty="0" smtClean="0">
                <a:latin typeface="+mn-lt"/>
              </a:rPr>
              <a:t>THE BIG BAD FLY HAD ONE RED EYE AND ONE BLU EYE</a:t>
            </a:r>
            <a:endParaRPr lang="en-US" sz="2800" dirty="0">
              <a:latin typeface="+mn-lt"/>
            </a:endParaRPr>
          </a:p>
        </p:txBody>
      </p:sp>
    </p:spTree>
    <p:extLst>
      <p:ext uri="{BB962C8B-B14F-4D97-AF65-F5344CB8AC3E}">
        <p14:creationId xmlns:p14="http://schemas.microsoft.com/office/powerpoint/2010/main" val="135767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592146"/>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Activity</a:t>
            </a:r>
            <a:endParaRPr lang="en-US" dirty="0"/>
          </a:p>
        </p:txBody>
      </p:sp>
      <p:sp>
        <p:nvSpPr>
          <p:cNvPr id="3" name="TextBox 2"/>
          <p:cNvSpPr txBox="1"/>
          <p:nvPr/>
        </p:nvSpPr>
        <p:spPr>
          <a:xfrm>
            <a:off x="457200" y="2539196"/>
            <a:ext cx="8109366" cy="954107"/>
          </a:xfrm>
          <a:prstGeom prst="rect">
            <a:avLst/>
          </a:prstGeom>
          <a:noFill/>
        </p:spPr>
        <p:txBody>
          <a:bodyPr wrap="square" rtlCol="0">
            <a:spAutoFit/>
          </a:bodyPr>
          <a:lstStyle/>
          <a:p>
            <a:pPr algn="ctr"/>
            <a:r>
              <a:rPr lang="en-US" sz="2800" dirty="0" smtClean="0">
                <a:latin typeface="+mj-lt"/>
              </a:rPr>
              <a:t>How single nucleotide (point) mutations</a:t>
            </a:r>
            <a:r>
              <a:rPr lang="en-US" sz="2800" dirty="0">
                <a:latin typeface="+mj-lt"/>
              </a:rPr>
              <a:t> </a:t>
            </a:r>
            <a:r>
              <a:rPr lang="en-US" sz="2800" dirty="0" smtClean="0">
                <a:latin typeface="+mj-lt"/>
              </a:rPr>
              <a:t>affect protein function</a:t>
            </a:r>
          </a:p>
        </p:txBody>
      </p:sp>
    </p:spTree>
    <p:extLst>
      <p:ext uri="{BB962C8B-B14F-4D97-AF65-F5344CB8AC3E}">
        <p14:creationId xmlns:p14="http://schemas.microsoft.com/office/powerpoint/2010/main" val="98878237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making point mutations</a:t>
            </a:r>
            <a:endParaRPr lang="en-US" dirty="0"/>
          </a:p>
        </p:txBody>
      </p:sp>
      <p:sp>
        <p:nvSpPr>
          <p:cNvPr id="7" name="Rectangle 6"/>
          <p:cNvSpPr/>
          <p:nvPr/>
        </p:nvSpPr>
        <p:spPr>
          <a:xfrm>
            <a:off x="84667" y="1715432"/>
            <a:ext cx="8914190" cy="523220"/>
          </a:xfrm>
          <a:prstGeom prst="rect">
            <a:avLst/>
          </a:prstGeom>
        </p:spPr>
        <p:txBody>
          <a:bodyPr wrap="square">
            <a:spAutoFit/>
          </a:bodyPr>
          <a:lstStyle/>
          <a:p>
            <a:pPr algn="ctr"/>
            <a:r>
              <a:rPr lang="en-US" sz="2800" dirty="0" smtClean="0">
                <a:latin typeface="+mn-lt"/>
              </a:rPr>
              <a:t>THE BIG BAD FL</a:t>
            </a:r>
            <a:r>
              <a:rPr lang="en-US" sz="2800" b="1" dirty="0" smtClean="0">
                <a:solidFill>
                  <a:srgbClr val="0000FF"/>
                </a:solidFill>
                <a:latin typeface="+mn-lt"/>
              </a:rPr>
              <a:t>Y</a:t>
            </a:r>
            <a:r>
              <a:rPr lang="en-US" sz="2800" dirty="0" smtClean="0">
                <a:latin typeface="+mn-lt"/>
              </a:rPr>
              <a:t> HAD ONE RED EYE AND ONE BLU EYE</a:t>
            </a:r>
            <a:endParaRPr lang="en-US" sz="2800" dirty="0">
              <a:latin typeface="+mn-lt"/>
            </a:endParaRPr>
          </a:p>
        </p:txBody>
      </p:sp>
      <p:sp>
        <p:nvSpPr>
          <p:cNvPr id="3" name="TextBox 2"/>
          <p:cNvSpPr txBox="1"/>
          <p:nvPr/>
        </p:nvSpPr>
        <p:spPr>
          <a:xfrm>
            <a:off x="515773" y="2922674"/>
            <a:ext cx="8171027" cy="584776"/>
          </a:xfrm>
          <a:prstGeom prst="rect">
            <a:avLst/>
          </a:prstGeom>
          <a:noFill/>
        </p:spPr>
        <p:txBody>
          <a:bodyPr wrap="none" rtlCol="0">
            <a:spAutoFit/>
          </a:bodyPr>
          <a:lstStyle/>
          <a:p>
            <a:r>
              <a:rPr lang="en-US" sz="3200" dirty="0" smtClean="0">
                <a:latin typeface="+mn-lt"/>
              </a:rPr>
              <a:t>Take the Y out of ‘Fly’ and rearrange the codons</a:t>
            </a:r>
            <a:endParaRPr lang="en-US" sz="3200" dirty="0">
              <a:latin typeface="+mn-lt"/>
            </a:endParaRPr>
          </a:p>
        </p:txBody>
      </p:sp>
      <p:sp>
        <p:nvSpPr>
          <p:cNvPr id="8" name="Rectangle 7"/>
          <p:cNvSpPr/>
          <p:nvPr/>
        </p:nvSpPr>
        <p:spPr>
          <a:xfrm>
            <a:off x="0" y="4081269"/>
            <a:ext cx="8914190" cy="523220"/>
          </a:xfrm>
          <a:prstGeom prst="rect">
            <a:avLst/>
          </a:prstGeom>
        </p:spPr>
        <p:txBody>
          <a:bodyPr wrap="square">
            <a:spAutoFit/>
          </a:bodyPr>
          <a:lstStyle/>
          <a:p>
            <a:pPr algn="ctr"/>
            <a:r>
              <a:rPr lang="en-US" sz="2800" dirty="0" smtClean="0">
                <a:latin typeface="+mn-lt"/>
              </a:rPr>
              <a:t>THE BIG BAD FLH ADO NER EDE YEA NDO NEB LU EYE</a:t>
            </a:r>
            <a:endParaRPr lang="en-US" sz="2800" dirty="0">
              <a:latin typeface="+mn-lt"/>
            </a:endParaRPr>
          </a:p>
        </p:txBody>
      </p:sp>
      <p:sp>
        <p:nvSpPr>
          <p:cNvPr id="5" name="Rectangle 4"/>
          <p:cNvSpPr/>
          <p:nvPr/>
        </p:nvSpPr>
        <p:spPr>
          <a:xfrm>
            <a:off x="299872" y="5272985"/>
            <a:ext cx="8171027" cy="584776"/>
          </a:xfrm>
          <a:prstGeom prst="rect">
            <a:avLst/>
          </a:prstGeom>
        </p:spPr>
        <p:txBody>
          <a:bodyPr wrap="square">
            <a:spAutoFit/>
          </a:bodyPr>
          <a:lstStyle/>
          <a:p>
            <a:pPr algn="ctr"/>
            <a:r>
              <a:rPr lang="en-US" sz="3200" b="1" dirty="0" smtClean="0">
                <a:latin typeface="+mn-lt"/>
              </a:rPr>
              <a:t>This is called a deletion mutation</a:t>
            </a:r>
          </a:p>
        </p:txBody>
      </p:sp>
    </p:spTree>
    <p:extLst>
      <p:ext uri="{BB962C8B-B14F-4D97-AF65-F5344CB8AC3E}">
        <p14:creationId xmlns:p14="http://schemas.microsoft.com/office/powerpoint/2010/main" val="384580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 up: making point mutations</a:t>
            </a:r>
            <a:endParaRPr lang="en-US" dirty="0"/>
          </a:p>
        </p:txBody>
      </p:sp>
      <p:sp>
        <p:nvSpPr>
          <p:cNvPr id="7" name="Rectangle 6"/>
          <p:cNvSpPr/>
          <p:nvPr/>
        </p:nvSpPr>
        <p:spPr>
          <a:xfrm>
            <a:off x="84667" y="1715432"/>
            <a:ext cx="8914190" cy="523220"/>
          </a:xfrm>
          <a:prstGeom prst="rect">
            <a:avLst/>
          </a:prstGeom>
        </p:spPr>
        <p:txBody>
          <a:bodyPr wrap="square">
            <a:spAutoFit/>
          </a:bodyPr>
          <a:lstStyle/>
          <a:p>
            <a:pPr algn="ctr"/>
            <a:r>
              <a:rPr lang="en-US" sz="2800" dirty="0" smtClean="0">
                <a:latin typeface="+mn-lt"/>
              </a:rPr>
              <a:t>THE BIG BAD FLY HAD ONE RED EYE AND ONE BLU EYE</a:t>
            </a:r>
            <a:endParaRPr lang="en-US" sz="2800" dirty="0">
              <a:latin typeface="+mn-lt"/>
            </a:endParaRPr>
          </a:p>
        </p:txBody>
      </p:sp>
      <p:sp>
        <p:nvSpPr>
          <p:cNvPr id="3" name="TextBox 2"/>
          <p:cNvSpPr txBox="1"/>
          <p:nvPr/>
        </p:nvSpPr>
        <p:spPr>
          <a:xfrm>
            <a:off x="515773" y="2922674"/>
            <a:ext cx="8651727" cy="584776"/>
          </a:xfrm>
          <a:prstGeom prst="rect">
            <a:avLst/>
          </a:prstGeom>
          <a:noFill/>
        </p:spPr>
        <p:txBody>
          <a:bodyPr wrap="none" rtlCol="0">
            <a:spAutoFit/>
          </a:bodyPr>
          <a:lstStyle/>
          <a:p>
            <a:r>
              <a:rPr lang="en-US" sz="3200" dirty="0" smtClean="0">
                <a:latin typeface="+mn-lt"/>
              </a:rPr>
              <a:t>Add an extra Y after ‘Fly’ and rearrange the codons</a:t>
            </a:r>
            <a:endParaRPr lang="en-US" sz="3200" dirty="0">
              <a:latin typeface="+mn-lt"/>
            </a:endParaRPr>
          </a:p>
        </p:txBody>
      </p:sp>
      <p:sp>
        <p:nvSpPr>
          <p:cNvPr id="8" name="Rectangle 7"/>
          <p:cNvSpPr/>
          <p:nvPr/>
        </p:nvSpPr>
        <p:spPr>
          <a:xfrm>
            <a:off x="0" y="4081269"/>
            <a:ext cx="8914190" cy="523220"/>
          </a:xfrm>
          <a:prstGeom prst="rect">
            <a:avLst/>
          </a:prstGeom>
        </p:spPr>
        <p:txBody>
          <a:bodyPr wrap="square">
            <a:spAutoFit/>
          </a:bodyPr>
          <a:lstStyle/>
          <a:p>
            <a:pPr algn="ctr"/>
            <a:r>
              <a:rPr lang="en-US" sz="2800" dirty="0" smtClean="0">
                <a:latin typeface="+mn-lt"/>
              </a:rPr>
              <a:t>THE BIG BAD FLY </a:t>
            </a:r>
            <a:r>
              <a:rPr lang="en-US" sz="2800" b="1" dirty="0" smtClean="0">
                <a:solidFill>
                  <a:srgbClr val="0000FF"/>
                </a:solidFill>
                <a:latin typeface="+mn-lt"/>
              </a:rPr>
              <a:t>Y</a:t>
            </a:r>
            <a:r>
              <a:rPr lang="en-US" sz="2800" dirty="0" smtClean="0">
                <a:latin typeface="+mn-lt"/>
              </a:rPr>
              <a:t>HA DON ERE DEY EAN DON EBL UEY E</a:t>
            </a:r>
            <a:endParaRPr lang="en-US" sz="2800" dirty="0">
              <a:latin typeface="+mn-lt"/>
            </a:endParaRPr>
          </a:p>
        </p:txBody>
      </p:sp>
      <p:sp>
        <p:nvSpPr>
          <p:cNvPr id="5" name="Rectangle 4"/>
          <p:cNvSpPr/>
          <p:nvPr/>
        </p:nvSpPr>
        <p:spPr>
          <a:xfrm>
            <a:off x="457200" y="5272985"/>
            <a:ext cx="8171027" cy="584776"/>
          </a:xfrm>
          <a:prstGeom prst="rect">
            <a:avLst/>
          </a:prstGeom>
        </p:spPr>
        <p:txBody>
          <a:bodyPr wrap="square">
            <a:spAutoFit/>
          </a:bodyPr>
          <a:lstStyle/>
          <a:p>
            <a:pPr algn="ctr"/>
            <a:r>
              <a:rPr lang="en-US" sz="3200" b="1" dirty="0" smtClean="0">
                <a:latin typeface="+mn-lt"/>
              </a:rPr>
              <a:t>This is called an insertion mutation</a:t>
            </a:r>
          </a:p>
        </p:txBody>
      </p:sp>
    </p:spTree>
    <p:extLst>
      <p:ext uri="{BB962C8B-B14F-4D97-AF65-F5344CB8AC3E}">
        <p14:creationId xmlns:p14="http://schemas.microsoft.com/office/powerpoint/2010/main" val="370774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making point mutations</a:t>
            </a:r>
            <a:endParaRPr lang="en-US" dirty="0"/>
          </a:p>
        </p:txBody>
      </p:sp>
      <p:sp>
        <p:nvSpPr>
          <p:cNvPr id="7" name="Rectangle 6"/>
          <p:cNvSpPr/>
          <p:nvPr/>
        </p:nvSpPr>
        <p:spPr>
          <a:xfrm>
            <a:off x="84667" y="1715432"/>
            <a:ext cx="8914190" cy="523220"/>
          </a:xfrm>
          <a:prstGeom prst="rect">
            <a:avLst/>
          </a:prstGeom>
        </p:spPr>
        <p:txBody>
          <a:bodyPr wrap="square">
            <a:spAutoFit/>
          </a:bodyPr>
          <a:lstStyle/>
          <a:p>
            <a:pPr algn="ctr"/>
            <a:r>
              <a:rPr lang="en-US" sz="2800" dirty="0" smtClean="0">
                <a:latin typeface="+mn-lt"/>
              </a:rPr>
              <a:t>THE BIG BAD FLY HAD ONE RED EYE AND ONE BLU EYE</a:t>
            </a:r>
            <a:endParaRPr lang="en-US" sz="2800" dirty="0">
              <a:latin typeface="+mn-lt"/>
            </a:endParaRPr>
          </a:p>
        </p:txBody>
      </p:sp>
      <p:sp>
        <p:nvSpPr>
          <p:cNvPr id="3" name="TextBox 2"/>
          <p:cNvSpPr txBox="1"/>
          <p:nvPr/>
        </p:nvSpPr>
        <p:spPr>
          <a:xfrm>
            <a:off x="84667" y="2922674"/>
            <a:ext cx="9156473" cy="584776"/>
          </a:xfrm>
          <a:prstGeom prst="rect">
            <a:avLst/>
          </a:prstGeom>
          <a:noFill/>
        </p:spPr>
        <p:txBody>
          <a:bodyPr wrap="none" rtlCol="0">
            <a:spAutoFit/>
          </a:bodyPr>
          <a:lstStyle/>
          <a:p>
            <a:r>
              <a:rPr lang="en-US" sz="3200" dirty="0" smtClean="0">
                <a:latin typeface="+mn-lt"/>
              </a:rPr>
              <a:t>Change the D in ‘Had’ </a:t>
            </a:r>
            <a:r>
              <a:rPr lang="en-US" sz="3200" dirty="0"/>
              <a:t>for </a:t>
            </a:r>
            <a:r>
              <a:rPr lang="en-US" sz="3200" dirty="0" smtClean="0"/>
              <a:t>S </a:t>
            </a:r>
            <a:r>
              <a:rPr lang="en-US" sz="3200" dirty="0" smtClean="0">
                <a:latin typeface="+mn-lt"/>
              </a:rPr>
              <a:t>and rearrange the codons</a:t>
            </a:r>
            <a:endParaRPr lang="en-US" sz="3200" dirty="0">
              <a:latin typeface="+mn-lt"/>
            </a:endParaRPr>
          </a:p>
        </p:txBody>
      </p:sp>
      <p:sp>
        <p:nvSpPr>
          <p:cNvPr id="8" name="Rectangle 7"/>
          <p:cNvSpPr/>
          <p:nvPr/>
        </p:nvSpPr>
        <p:spPr>
          <a:xfrm>
            <a:off x="84667" y="4081269"/>
            <a:ext cx="8914190" cy="523220"/>
          </a:xfrm>
          <a:prstGeom prst="rect">
            <a:avLst/>
          </a:prstGeom>
        </p:spPr>
        <p:txBody>
          <a:bodyPr wrap="square">
            <a:spAutoFit/>
          </a:bodyPr>
          <a:lstStyle/>
          <a:p>
            <a:pPr algn="ctr"/>
            <a:r>
              <a:rPr lang="en-US" sz="2800" dirty="0" smtClean="0">
                <a:latin typeface="+mn-lt"/>
              </a:rPr>
              <a:t>THE BIG BAD FLY HA</a:t>
            </a:r>
            <a:r>
              <a:rPr lang="en-US" sz="2800" b="1" dirty="0" smtClean="0">
                <a:solidFill>
                  <a:srgbClr val="0000FF"/>
                </a:solidFill>
                <a:latin typeface="+mn-lt"/>
              </a:rPr>
              <a:t>S </a:t>
            </a:r>
            <a:r>
              <a:rPr lang="en-US" sz="2800" dirty="0" smtClean="0">
                <a:latin typeface="+mn-lt"/>
              </a:rPr>
              <a:t>ONE RED EYE AND ONE BLU EYE</a:t>
            </a:r>
            <a:endParaRPr lang="en-US" sz="2800" dirty="0">
              <a:latin typeface="+mn-lt"/>
            </a:endParaRPr>
          </a:p>
        </p:txBody>
      </p:sp>
      <p:sp>
        <p:nvSpPr>
          <p:cNvPr id="5" name="Rectangle 4"/>
          <p:cNvSpPr/>
          <p:nvPr/>
        </p:nvSpPr>
        <p:spPr>
          <a:xfrm>
            <a:off x="515772" y="5272985"/>
            <a:ext cx="8171027" cy="584776"/>
          </a:xfrm>
          <a:prstGeom prst="rect">
            <a:avLst/>
          </a:prstGeom>
        </p:spPr>
        <p:txBody>
          <a:bodyPr wrap="square">
            <a:spAutoFit/>
          </a:bodyPr>
          <a:lstStyle/>
          <a:p>
            <a:pPr algn="ctr"/>
            <a:r>
              <a:rPr lang="en-US" sz="3200" b="1" dirty="0" smtClean="0">
                <a:latin typeface="+mn-lt"/>
              </a:rPr>
              <a:t>This is called a substitution mutation</a:t>
            </a:r>
          </a:p>
        </p:txBody>
      </p:sp>
    </p:spTree>
    <p:extLst>
      <p:ext uri="{BB962C8B-B14F-4D97-AF65-F5344CB8AC3E}">
        <p14:creationId xmlns:p14="http://schemas.microsoft.com/office/powerpoint/2010/main" val="55156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43" y="274638"/>
            <a:ext cx="8229600" cy="1143000"/>
          </a:xfrm>
        </p:spPr>
        <p:txBody>
          <a:bodyPr/>
          <a:lstStyle/>
          <a:p>
            <a:r>
              <a:rPr lang="en-US" dirty="0" smtClean="0"/>
              <a:t>Wrap–up making point mutations</a:t>
            </a:r>
            <a:endParaRPr lang="en-US" dirty="0"/>
          </a:p>
        </p:txBody>
      </p:sp>
      <p:sp>
        <p:nvSpPr>
          <p:cNvPr id="3" name="TextBox 2"/>
          <p:cNvSpPr txBox="1"/>
          <p:nvPr/>
        </p:nvSpPr>
        <p:spPr>
          <a:xfrm>
            <a:off x="896873" y="2192755"/>
            <a:ext cx="7483740" cy="584776"/>
          </a:xfrm>
          <a:prstGeom prst="rect">
            <a:avLst/>
          </a:prstGeom>
          <a:noFill/>
        </p:spPr>
        <p:txBody>
          <a:bodyPr wrap="none" rtlCol="0">
            <a:spAutoFit/>
          </a:bodyPr>
          <a:lstStyle/>
          <a:p>
            <a:r>
              <a:rPr lang="en-US" sz="3200" dirty="0" smtClean="0">
                <a:latin typeface="+mn-lt"/>
              </a:rPr>
              <a:t>Amino acids can have more than one codon</a:t>
            </a:r>
            <a:endParaRPr lang="en-US" sz="3200" dirty="0">
              <a:latin typeface="+mn-lt"/>
            </a:endParaRPr>
          </a:p>
        </p:txBody>
      </p:sp>
      <p:sp>
        <p:nvSpPr>
          <p:cNvPr id="8" name="Rectangle 7"/>
          <p:cNvSpPr/>
          <p:nvPr/>
        </p:nvSpPr>
        <p:spPr>
          <a:xfrm>
            <a:off x="181648" y="1322388"/>
            <a:ext cx="8914190" cy="523220"/>
          </a:xfrm>
          <a:prstGeom prst="rect">
            <a:avLst/>
          </a:prstGeom>
        </p:spPr>
        <p:txBody>
          <a:bodyPr wrap="square">
            <a:spAutoFit/>
          </a:bodyPr>
          <a:lstStyle/>
          <a:p>
            <a:pPr algn="ctr"/>
            <a:r>
              <a:rPr lang="en-US" sz="2800" dirty="0" smtClean="0">
                <a:latin typeface="+mn-lt"/>
              </a:rPr>
              <a:t>THE BIG BAD FLY </a:t>
            </a:r>
            <a:r>
              <a:rPr lang="en-US" sz="2800" b="1" dirty="0" smtClean="0">
                <a:solidFill>
                  <a:srgbClr val="0000FF"/>
                </a:solidFill>
                <a:latin typeface="+mn-lt"/>
              </a:rPr>
              <a:t>HAS</a:t>
            </a:r>
            <a:r>
              <a:rPr lang="en-US" sz="2800" dirty="0" smtClean="0">
                <a:latin typeface="+mn-lt"/>
              </a:rPr>
              <a:t> ONE RED EYE AND ONE BLU EYE</a:t>
            </a:r>
            <a:endParaRPr lang="en-US" sz="2800" dirty="0">
              <a:latin typeface="+mn-lt"/>
            </a:endParaRPr>
          </a:p>
        </p:txBody>
      </p:sp>
      <p:sp>
        <p:nvSpPr>
          <p:cNvPr id="7" name="Rectangle 6"/>
          <p:cNvSpPr/>
          <p:nvPr/>
        </p:nvSpPr>
        <p:spPr>
          <a:xfrm>
            <a:off x="2950248" y="3209624"/>
            <a:ext cx="2566609" cy="2677656"/>
          </a:xfrm>
          <a:prstGeom prst="rect">
            <a:avLst/>
          </a:prstGeom>
        </p:spPr>
        <p:txBody>
          <a:bodyPr wrap="square">
            <a:spAutoFit/>
          </a:bodyPr>
          <a:lstStyle/>
          <a:p>
            <a:r>
              <a:rPr lang="en-US" sz="2800" b="1" dirty="0" smtClean="0">
                <a:latin typeface="+mn-lt"/>
              </a:rPr>
              <a:t>Serine:	AG</a:t>
            </a:r>
            <a:r>
              <a:rPr lang="en-US" sz="2800" b="1" dirty="0" smtClean="0">
                <a:solidFill>
                  <a:srgbClr val="00FF00"/>
                </a:solidFill>
                <a:latin typeface="+mn-lt"/>
              </a:rPr>
              <a:t>C</a:t>
            </a:r>
          </a:p>
          <a:p>
            <a:r>
              <a:rPr lang="en-US" sz="2800" b="1" dirty="0" smtClean="0">
                <a:latin typeface="+mn-lt"/>
              </a:rPr>
              <a:t>			AG</a:t>
            </a:r>
            <a:r>
              <a:rPr lang="en-US" sz="2800" b="1" dirty="0">
                <a:solidFill>
                  <a:srgbClr val="00FF00"/>
                </a:solidFill>
                <a:latin typeface="+mn-lt"/>
              </a:rPr>
              <a:t>U</a:t>
            </a:r>
            <a:endParaRPr lang="en-US" sz="2800" b="1" dirty="0" smtClean="0">
              <a:solidFill>
                <a:srgbClr val="00FF00"/>
              </a:solidFill>
              <a:latin typeface="+mn-lt"/>
            </a:endParaRPr>
          </a:p>
          <a:p>
            <a:r>
              <a:rPr lang="en-US" sz="2800" b="1" dirty="0" smtClean="0">
                <a:latin typeface="+mn-lt"/>
              </a:rPr>
              <a:t>			UC</a:t>
            </a:r>
            <a:r>
              <a:rPr lang="en-US" sz="2800" b="1" dirty="0" smtClean="0">
                <a:solidFill>
                  <a:srgbClr val="00FF00"/>
                </a:solidFill>
                <a:latin typeface="+mn-lt"/>
              </a:rPr>
              <a:t>G</a:t>
            </a:r>
          </a:p>
          <a:p>
            <a:r>
              <a:rPr lang="en-US" sz="2800" b="1" dirty="0">
                <a:latin typeface="+mn-lt"/>
              </a:rPr>
              <a:t>	</a:t>
            </a:r>
            <a:r>
              <a:rPr lang="en-US" sz="2800" b="1" dirty="0" smtClean="0">
                <a:latin typeface="+mn-lt"/>
              </a:rPr>
              <a:t>		UC</a:t>
            </a:r>
            <a:r>
              <a:rPr lang="en-US" sz="2800" b="1" dirty="0" smtClean="0">
                <a:solidFill>
                  <a:srgbClr val="00FF00"/>
                </a:solidFill>
                <a:latin typeface="+mn-lt"/>
              </a:rPr>
              <a:t>A</a:t>
            </a:r>
          </a:p>
          <a:p>
            <a:r>
              <a:rPr lang="en-US" sz="2800" b="1" dirty="0" smtClean="0">
                <a:latin typeface="+mn-lt"/>
              </a:rPr>
              <a:t>			UC</a:t>
            </a:r>
            <a:r>
              <a:rPr lang="en-US" sz="2800" b="1" dirty="0">
                <a:solidFill>
                  <a:srgbClr val="00FF00"/>
                </a:solidFill>
                <a:latin typeface="+mn-lt"/>
              </a:rPr>
              <a:t>U</a:t>
            </a:r>
            <a:endParaRPr lang="en-US" sz="2800" b="1" dirty="0" smtClean="0">
              <a:solidFill>
                <a:srgbClr val="00FF00"/>
              </a:solidFill>
              <a:latin typeface="+mn-lt"/>
            </a:endParaRPr>
          </a:p>
          <a:p>
            <a:r>
              <a:rPr lang="en-US" sz="2800" b="1" dirty="0" smtClean="0">
                <a:latin typeface="+mn-lt"/>
              </a:rPr>
              <a:t>			UC</a:t>
            </a:r>
            <a:r>
              <a:rPr lang="en-US" sz="2800" b="1" dirty="0" smtClean="0">
                <a:solidFill>
                  <a:srgbClr val="00FF00"/>
                </a:solidFill>
                <a:latin typeface="+mn-lt"/>
              </a:rPr>
              <a:t>C</a:t>
            </a:r>
          </a:p>
        </p:txBody>
      </p:sp>
    </p:spTree>
    <p:extLst>
      <p:ext uri="{BB962C8B-B14F-4D97-AF65-F5344CB8AC3E}">
        <p14:creationId xmlns:p14="http://schemas.microsoft.com/office/powerpoint/2010/main" val="166403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43" y="274638"/>
            <a:ext cx="8229600" cy="1143000"/>
          </a:xfrm>
        </p:spPr>
        <p:txBody>
          <a:bodyPr/>
          <a:lstStyle/>
          <a:p>
            <a:r>
              <a:rPr lang="en-US" dirty="0" err="1" smtClean="0"/>
              <a:t>Substituion</a:t>
            </a:r>
            <a:r>
              <a:rPr lang="en-US" dirty="0" smtClean="0"/>
              <a:t> mutations</a:t>
            </a:r>
            <a:endParaRPr lang="en-US" dirty="0"/>
          </a:p>
        </p:txBody>
      </p:sp>
      <p:sp>
        <p:nvSpPr>
          <p:cNvPr id="7" name="Rectangle 6"/>
          <p:cNvSpPr/>
          <p:nvPr/>
        </p:nvSpPr>
        <p:spPr>
          <a:xfrm>
            <a:off x="523943" y="2511124"/>
            <a:ext cx="2566609" cy="2311402"/>
          </a:xfrm>
          <a:prstGeom prst="rect">
            <a:avLst/>
          </a:prstGeom>
        </p:spPr>
        <p:txBody>
          <a:bodyPr wrap="square">
            <a:spAutoFit/>
          </a:bodyPr>
          <a:lstStyle/>
          <a:p>
            <a:pPr>
              <a:lnSpc>
                <a:spcPct val="130000"/>
              </a:lnSpc>
            </a:pPr>
            <a:r>
              <a:rPr lang="en-US" sz="2800" b="1" dirty="0" smtClean="0">
                <a:latin typeface="+mn-lt"/>
              </a:rPr>
              <a:t>Serine:	UC</a:t>
            </a:r>
            <a:r>
              <a:rPr lang="en-US" sz="2800" b="1" dirty="0" smtClean="0">
                <a:solidFill>
                  <a:srgbClr val="00FF00"/>
                </a:solidFill>
                <a:latin typeface="+mn-lt"/>
              </a:rPr>
              <a:t>U</a:t>
            </a:r>
          </a:p>
          <a:p>
            <a:pPr>
              <a:lnSpc>
                <a:spcPct val="130000"/>
              </a:lnSpc>
            </a:pPr>
            <a:r>
              <a:rPr lang="en-US" sz="2800" b="1" dirty="0">
                <a:latin typeface="+mn-lt"/>
              </a:rPr>
              <a:t>	</a:t>
            </a:r>
            <a:r>
              <a:rPr lang="en-US" sz="2800" b="1" dirty="0" smtClean="0">
                <a:latin typeface="+mn-lt"/>
              </a:rPr>
              <a:t>		UC</a:t>
            </a:r>
            <a:r>
              <a:rPr lang="en-US" sz="2800" b="1" dirty="0" smtClean="0">
                <a:solidFill>
                  <a:srgbClr val="00FF00"/>
                </a:solidFill>
                <a:latin typeface="+mn-lt"/>
              </a:rPr>
              <a:t>A</a:t>
            </a:r>
          </a:p>
          <a:p>
            <a:pPr>
              <a:lnSpc>
                <a:spcPct val="130000"/>
              </a:lnSpc>
            </a:pPr>
            <a:r>
              <a:rPr lang="en-US" sz="2800" b="1" dirty="0" smtClean="0">
                <a:latin typeface="+mn-lt"/>
              </a:rPr>
              <a:t>			UC</a:t>
            </a:r>
            <a:r>
              <a:rPr lang="en-US" sz="2800" b="1" dirty="0">
                <a:solidFill>
                  <a:srgbClr val="00FF00"/>
                </a:solidFill>
                <a:latin typeface="+mn-lt"/>
              </a:rPr>
              <a:t>C</a:t>
            </a:r>
            <a:endParaRPr lang="en-US" sz="2800" b="1" dirty="0" smtClean="0">
              <a:solidFill>
                <a:srgbClr val="00FF00"/>
              </a:solidFill>
              <a:latin typeface="+mn-lt"/>
            </a:endParaRPr>
          </a:p>
          <a:p>
            <a:pPr>
              <a:lnSpc>
                <a:spcPct val="130000"/>
              </a:lnSpc>
            </a:pPr>
            <a:r>
              <a:rPr lang="en-US" sz="2800" b="1" dirty="0" smtClean="0">
                <a:latin typeface="+mn-lt"/>
              </a:rPr>
              <a:t>			UC</a:t>
            </a:r>
            <a:r>
              <a:rPr lang="en-US" sz="2800" b="1" dirty="0">
                <a:solidFill>
                  <a:srgbClr val="00FF00"/>
                </a:solidFill>
                <a:latin typeface="+mn-lt"/>
              </a:rPr>
              <a:t>G</a:t>
            </a:r>
            <a:endParaRPr lang="en-US" sz="2800" b="1" dirty="0" smtClean="0">
              <a:solidFill>
                <a:srgbClr val="00FF00"/>
              </a:solidFill>
              <a:latin typeface="+mn-lt"/>
            </a:endParaRPr>
          </a:p>
        </p:txBody>
      </p:sp>
      <p:sp>
        <p:nvSpPr>
          <p:cNvPr id="6" name="Rectangle 5"/>
          <p:cNvSpPr/>
          <p:nvPr/>
        </p:nvSpPr>
        <p:spPr>
          <a:xfrm>
            <a:off x="3457643" y="2511124"/>
            <a:ext cx="5295900" cy="2311402"/>
          </a:xfrm>
          <a:prstGeom prst="rect">
            <a:avLst/>
          </a:prstGeom>
        </p:spPr>
        <p:txBody>
          <a:bodyPr wrap="square">
            <a:spAutoFit/>
          </a:bodyPr>
          <a:lstStyle/>
          <a:p>
            <a:pPr>
              <a:lnSpc>
                <a:spcPct val="130000"/>
              </a:lnSpc>
            </a:pPr>
            <a:r>
              <a:rPr lang="en-US" sz="2800" b="1" dirty="0" smtClean="0">
                <a:solidFill>
                  <a:srgbClr val="000000"/>
                </a:solidFill>
                <a:latin typeface="+mn-lt"/>
              </a:rPr>
              <a:t>CCU, CCA, CCC, CCG = </a:t>
            </a:r>
            <a:r>
              <a:rPr lang="en-US" sz="2800" b="1" dirty="0" err="1" smtClean="0">
                <a:solidFill>
                  <a:srgbClr val="000000"/>
                </a:solidFill>
                <a:latin typeface="+mn-lt"/>
              </a:rPr>
              <a:t>proline</a:t>
            </a:r>
            <a:r>
              <a:rPr lang="en-US" sz="2800" b="1" dirty="0">
                <a:solidFill>
                  <a:srgbClr val="000000"/>
                </a:solidFill>
                <a:latin typeface="+mn-lt"/>
              </a:rPr>
              <a:t> </a:t>
            </a:r>
            <a:endParaRPr lang="en-US" sz="2800" b="1" dirty="0" smtClean="0">
              <a:solidFill>
                <a:srgbClr val="000000"/>
              </a:solidFill>
              <a:latin typeface="+mn-lt"/>
            </a:endParaRPr>
          </a:p>
          <a:p>
            <a:pPr>
              <a:lnSpc>
                <a:spcPct val="130000"/>
              </a:lnSpc>
            </a:pPr>
            <a:r>
              <a:rPr lang="en-US" sz="2800" b="1" dirty="0" smtClean="0">
                <a:solidFill>
                  <a:srgbClr val="000000"/>
                </a:solidFill>
                <a:latin typeface="+mn-lt"/>
              </a:rPr>
              <a:t>ACU, ACA, ACC, ACG = threonine</a:t>
            </a:r>
          </a:p>
          <a:p>
            <a:pPr>
              <a:lnSpc>
                <a:spcPct val="130000"/>
              </a:lnSpc>
            </a:pPr>
            <a:r>
              <a:rPr lang="en-US" sz="2800" b="1" dirty="0" smtClean="0">
                <a:solidFill>
                  <a:srgbClr val="000000"/>
                </a:solidFill>
                <a:latin typeface="+mn-lt"/>
              </a:rPr>
              <a:t>GCU, GCA, GCC, GCG = alanine</a:t>
            </a:r>
          </a:p>
          <a:p>
            <a:pPr>
              <a:lnSpc>
                <a:spcPct val="130000"/>
              </a:lnSpc>
            </a:pPr>
            <a:r>
              <a:rPr lang="en-US" sz="2800" b="1" dirty="0" smtClean="0">
                <a:latin typeface="+mn-lt"/>
              </a:rPr>
              <a:t>			</a:t>
            </a:r>
            <a:endParaRPr lang="en-US" sz="2800" b="1" dirty="0" smtClean="0">
              <a:solidFill>
                <a:srgbClr val="00FF00"/>
              </a:solidFill>
              <a:latin typeface="+mn-lt"/>
            </a:endParaRPr>
          </a:p>
        </p:txBody>
      </p:sp>
    </p:spTree>
    <p:extLst>
      <p:ext uri="{BB962C8B-B14F-4D97-AF65-F5344CB8AC3E}">
        <p14:creationId xmlns:p14="http://schemas.microsoft.com/office/powerpoint/2010/main" val="293595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43" y="274638"/>
            <a:ext cx="8229600" cy="1143000"/>
          </a:xfrm>
        </p:spPr>
        <p:txBody>
          <a:bodyPr/>
          <a:lstStyle/>
          <a:p>
            <a:r>
              <a:rPr lang="en-US" dirty="0" smtClean="0"/>
              <a:t>Substitution </a:t>
            </a:r>
            <a:r>
              <a:rPr lang="en-US" dirty="0" smtClean="0"/>
              <a:t>mutations</a:t>
            </a:r>
            <a:endParaRPr lang="en-US" dirty="0"/>
          </a:p>
        </p:txBody>
      </p:sp>
      <p:sp>
        <p:nvSpPr>
          <p:cNvPr id="9" name="Rectangle 8"/>
          <p:cNvSpPr/>
          <p:nvPr/>
        </p:nvSpPr>
        <p:spPr>
          <a:xfrm>
            <a:off x="450008" y="1895614"/>
            <a:ext cx="8171027" cy="954107"/>
          </a:xfrm>
          <a:prstGeom prst="rect">
            <a:avLst/>
          </a:prstGeom>
        </p:spPr>
        <p:txBody>
          <a:bodyPr wrap="square">
            <a:spAutoFit/>
          </a:bodyPr>
          <a:lstStyle/>
          <a:p>
            <a:pPr algn="ctr"/>
            <a:r>
              <a:rPr lang="en-US" sz="2800" b="1" dirty="0" smtClean="0">
                <a:latin typeface="+mn-lt"/>
              </a:rPr>
              <a:t>Mutations that </a:t>
            </a:r>
            <a:r>
              <a:rPr lang="en-US" sz="2800" b="1" u="sng" dirty="0" smtClean="0">
                <a:latin typeface="+mn-lt"/>
              </a:rPr>
              <a:t>do</a:t>
            </a:r>
            <a:r>
              <a:rPr lang="en-US" sz="2800" b="1" dirty="0" smtClean="0">
                <a:latin typeface="+mn-lt"/>
              </a:rPr>
              <a:t> change the amino acid are called </a:t>
            </a:r>
            <a:r>
              <a:rPr lang="en-US" sz="2800" b="1" u="sng" dirty="0" smtClean="0">
                <a:latin typeface="+mn-lt"/>
              </a:rPr>
              <a:t>non- synonymous</a:t>
            </a:r>
          </a:p>
        </p:txBody>
      </p:sp>
      <p:sp>
        <p:nvSpPr>
          <p:cNvPr id="10" name="Rectangle 9"/>
          <p:cNvSpPr/>
          <p:nvPr/>
        </p:nvSpPr>
        <p:spPr>
          <a:xfrm>
            <a:off x="450008" y="3800614"/>
            <a:ext cx="8171027" cy="954107"/>
          </a:xfrm>
          <a:prstGeom prst="rect">
            <a:avLst/>
          </a:prstGeom>
        </p:spPr>
        <p:txBody>
          <a:bodyPr wrap="square">
            <a:spAutoFit/>
          </a:bodyPr>
          <a:lstStyle/>
          <a:p>
            <a:pPr algn="ctr"/>
            <a:r>
              <a:rPr lang="en-US" sz="2800" b="1" dirty="0" smtClean="0">
                <a:latin typeface="+mn-lt"/>
              </a:rPr>
              <a:t>Mutations that </a:t>
            </a:r>
            <a:r>
              <a:rPr lang="en-US" sz="2800" b="1" u="sng" dirty="0" smtClean="0">
                <a:latin typeface="+mn-lt"/>
              </a:rPr>
              <a:t>don’t</a:t>
            </a:r>
            <a:r>
              <a:rPr lang="en-US" sz="2800" b="1" dirty="0" smtClean="0">
                <a:latin typeface="+mn-lt"/>
              </a:rPr>
              <a:t> change the amino acid are called </a:t>
            </a:r>
            <a:r>
              <a:rPr lang="en-US" sz="2800" b="1" u="sng" dirty="0" smtClean="0">
                <a:latin typeface="+mn-lt"/>
              </a:rPr>
              <a:t>synonymous</a:t>
            </a:r>
          </a:p>
        </p:txBody>
      </p:sp>
    </p:spTree>
    <p:extLst>
      <p:ext uri="{BB962C8B-B14F-4D97-AF65-F5344CB8AC3E}">
        <p14:creationId xmlns:p14="http://schemas.microsoft.com/office/powerpoint/2010/main" val="285827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515034"/>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The steps in a cell’s life cycle</a:t>
            </a:r>
            <a:endParaRPr lang="en-US" dirty="0"/>
          </a:p>
        </p:txBody>
      </p:sp>
      <p:sp>
        <p:nvSpPr>
          <p:cNvPr id="10" name="TextBox 9"/>
          <p:cNvSpPr txBox="1"/>
          <p:nvPr/>
        </p:nvSpPr>
        <p:spPr>
          <a:xfrm>
            <a:off x="109999" y="2134612"/>
            <a:ext cx="6301431" cy="2817182"/>
          </a:xfrm>
          <a:prstGeom prst="rect">
            <a:avLst/>
          </a:prstGeom>
          <a:noFill/>
        </p:spPr>
        <p:txBody>
          <a:bodyPr wrap="square" rtlCol="0">
            <a:spAutoFit/>
          </a:bodyPr>
          <a:lstStyle/>
          <a:p>
            <a:pPr marL="571500" indent="-571500">
              <a:lnSpc>
                <a:spcPct val="140000"/>
              </a:lnSpc>
              <a:buFont typeface="Arial"/>
              <a:buChar char="•"/>
            </a:pPr>
            <a:r>
              <a:rPr lang="en-US" sz="3200" dirty="0" smtClean="0">
                <a:latin typeface="+mn-lt"/>
              </a:rPr>
              <a:t>A new cell is born</a:t>
            </a:r>
            <a:endParaRPr lang="en-US" sz="3200" dirty="0">
              <a:latin typeface="+mn-lt"/>
            </a:endParaRPr>
          </a:p>
          <a:p>
            <a:pPr marL="571500" indent="-571500">
              <a:lnSpc>
                <a:spcPct val="140000"/>
              </a:lnSpc>
              <a:buFont typeface="Arial"/>
              <a:buChar char="•"/>
            </a:pPr>
            <a:r>
              <a:rPr lang="en-US" sz="3200" dirty="0" smtClean="0">
                <a:latin typeface="+mn-lt"/>
              </a:rPr>
              <a:t>It talks to its friends</a:t>
            </a:r>
            <a:endParaRPr lang="en-US" sz="3200" dirty="0">
              <a:latin typeface="+mn-lt"/>
            </a:endParaRPr>
          </a:p>
          <a:p>
            <a:pPr marL="571500" indent="-571500">
              <a:lnSpc>
                <a:spcPct val="140000"/>
              </a:lnSpc>
              <a:buFont typeface="Arial"/>
              <a:buChar char="•"/>
            </a:pPr>
            <a:r>
              <a:rPr lang="en-US" sz="3200" dirty="0" smtClean="0">
                <a:latin typeface="+mn-lt"/>
              </a:rPr>
              <a:t>It grows up and gets a job</a:t>
            </a:r>
            <a:endParaRPr lang="en-US" sz="3200" dirty="0">
              <a:latin typeface="+mn-lt"/>
            </a:endParaRPr>
          </a:p>
          <a:p>
            <a:pPr marL="571500" indent="-571500">
              <a:lnSpc>
                <a:spcPct val="140000"/>
              </a:lnSpc>
              <a:buFont typeface="Arial"/>
              <a:buChar char="•"/>
            </a:pPr>
            <a:r>
              <a:rPr lang="en-US" sz="3200" dirty="0" smtClean="0">
                <a:latin typeface="+mn-lt"/>
              </a:rPr>
              <a:t>It gets old and dies</a:t>
            </a:r>
            <a:r>
              <a:rPr lang="en-US" sz="2400" b="1" dirty="0" smtClean="0"/>
              <a:t>				</a:t>
            </a:r>
            <a:endParaRPr lang="en-US" sz="2400" b="1" dirty="0"/>
          </a:p>
        </p:txBody>
      </p:sp>
      <p:sp>
        <p:nvSpPr>
          <p:cNvPr id="3" name="TextBox 2"/>
          <p:cNvSpPr txBox="1"/>
          <p:nvPr/>
        </p:nvSpPr>
        <p:spPr>
          <a:xfrm>
            <a:off x="6867668" y="2293192"/>
            <a:ext cx="2224086" cy="861774"/>
          </a:xfrm>
          <a:prstGeom prst="rect">
            <a:avLst/>
          </a:prstGeom>
          <a:noFill/>
        </p:spPr>
        <p:txBody>
          <a:bodyPr wrap="none" rtlCol="0">
            <a:spAutoFit/>
          </a:bodyPr>
          <a:lstStyle/>
          <a:p>
            <a:r>
              <a:rPr lang="en-US" sz="3200" b="1" dirty="0" smtClean="0">
                <a:latin typeface="+mn-lt"/>
              </a:rPr>
              <a:t>Cell division</a:t>
            </a:r>
            <a:endParaRPr lang="en-US" sz="3200" b="1" dirty="0">
              <a:latin typeface="+mn-lt"/>
            </a:endParaRPr>
          </a:p>
          <a:p>
            <a:endParaRPr lang="en-US" dirty="0"/>
          </a:p>
        </p:txBody>
      </p:sp>
      <p:sp>
        <p:nvSpPr>
          <p:cNvPr id="11" name="TextBox 10"/>
          <p:cNvSpPr txBox="1"/>
          <p:nvPr/>
        </p:nvSpPr>
        <p:spPr>
          <a:xfrm>
            <a:off x="6699488" y="2999696"/>
            <a:ext cx="2403222" cy="861774"/>
          </a:xfrm>
          <a:prstGeom prst="rect">
            <a:avLst/>
          </a:prstGeom>
          <a:noFill/>
        </p:spPr>
        <p:txBody>
          <a:bodyPr wrap="none" rtlCol="0">
            <a:spAutoFit/>
          </a:bodyPr>
          <a:lstStyle/>
          <a:p>
            <a:r>
              <a:rPr lang="en-US" sz="3200" b="1" dirty="0" smtClean="0">
                <a:latin typeface="+mn-lt"/>
              </a:rPr>
              <a:t>Cell signaling</a:t>
            </a:r>
            <a:endParaRPr lang="en-US" sz="3200" b="1" dirty="0">
              <a:latin typeface="+mn-lt"/>
            </a:endParaRPr>
          </a:p>
          <a:p>
            <a:endParaRPr lang="en-US" dirty="0"/>
          </a:p>
        </p:txBody>
      </p:sp>
      <p:sp>
        <p:nvSpPr>
          <p:cNvPr id="12" name="TextBox 11"/>
          <p:cNvSpPr txBox="1"/>
          <p:nvPr/>
        </p:nvSpPr>
        <p:spPr>
          <a:xfrm>
            <a:off x="5803838" y="3741788"/>
            <a:ext cx="3373440" cy="861774"/>
          </a:xfrm>
          <a:prstGeom prst="rect">
            <a:avLst/>
          </a:prstGeom>
          <a:noFill/>
        </p:spPr>
        <p:txBody>
          <a:bodyPr wrap="none" rtlCol="0">
            <a:spAutoFit/>
          </a:bodyPr>
          <a:lstStyle/>
          <a:p>
            <a:r>
              <a:rPr lang="en-US" sz="3200" b="1" dirty="0" smtClean="0">
                <a:latin typeface="+mn-lt"/>
              </a:rPr>
              <a:t>Cell differentiation</a:t>
            </a:r>
            <a:endParaRPr lang="en-US" sz="3200" b="1" dirty="0">
              <a:latin typeface="+mn-lt"/>
            </a:endParaRPr>
          </a:p>
          <a:p>
            <a:endParaRPr lang="en-US" dirty="0"/>
          </a:p>
        </p:txBody>
      </p:sp>
      <p:sp>
        <p:nvSpPr>
          <p:cNvPr id="13" name="TextBox 12"/>
          <p:cNvSpPr txBox="1"/>
          <p:nvPr/>
        </p:nvSpPr>
        <p:spPr>
          <a:xfrm>
            <a:off x="5507938" y="4421427"/>
            <a:ext cx="3635931" cy="861774"/>
          </a:xfrm>
          <a:prstGeom prst="rect">
            <a:avLst/>
          </a:prstGeom>
          <a:noFill/>
        </p:spPr>
        <p:txBody>
          <a:bodyPr wrap="none" rtlCol="0">
            <a:spAutoFit/>
          </a:bodyPr>
          <a:lstStyle/>
          <a:p>
            <a:r>
              <a:rPr lang="en-US" sz="3200" b="1" dirty="0" smtClean="0">
                <a:latin typeface="+mn-lt"/>
              </a:rPr>
              <a:t>Cell aging and death</a:t>
            </a:r>
            <a:endParaRPr lang="en-US" sz="3200" b="1" dirty="0">
              <a:latin typeface="+mn-lt"/>
            </a:endParaRPr>
          </a:p>
          <a:p>
            <a:endParaRPr lang="en-US" dirty="0"/>
          </a:p>
        </p:txBody>
      </p:sp>
    </p:spTree>
    <p:extLst>
      <p:ext uri="{BB962C8B-B14F-4D97-AF65-F5344CB8AC3E}">
        <p14:creationId xmlns:p14="http://schemas.microsoft.com/office/powerpoint/2010/main" val="404316229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9999" y="2134612"/>
            <a:ext cx="6301431" cy="2628412"/>
          </a:xfrm>
          <a:prstGeom prst="rect">
            <a:avLst/>
          </a:prstGeom>
          <a:noFill/>
        </p:spPr>
        <p:txBody>
          <a:bodyPr wrap="square" rtlCol="0">
            <a:spAutoFit/>
          </a:bodyPr>
          <a:lstStyle/>
          <a:p>
            <a:pPr marL="571500" indent="-571500">
              <a:lnSpc>
                <a:spcPct val="130000"/>
              </a:lnSpc>
              <a:buFont typeface="Arial"/>
              <a:buChar char="•"/>
            </a:pPr>
            <a:r>
              <a:rPr lang="en-US" sz="3200" dirty="0" smtClean="0">
                <a:latin typeface="+mn-lt"/>
              </a:rPr>
              <a:t>A new cell is born</a:t>
            </a:r>
            <a:endParaRPr lang="en-US" sz="3200" dirty="0">
              <a:latin typeface="+mn-lt"/>
            </a:endParaRPr>
          </a:p>
          <a:p>
            <a:pPr marL="571500" indent="-571500">
              <a:lnSpc>
                <a:spcPct val="130000"/>
              </a:lnSpc>
              <a:buFont typeface="Arial"/>
              <a:buChar char="•"/>
            </a:pPr>
            <a:r>
              <a:rPr lang="en-US" sz="3200" dirty="0" smtClean="0">
                <a:latin typeface="+mn-lt"/>
              </a:rPr>
              <a:t>It talks to its friends</a:t>
            </a:r>
            <a:endParaRPr lang="en-US" sz="3200" dirty="0">
              <a:latin typeface="+mn-lt"/>
            </a:endParaRPr>
          </a:p>
          <a:p>
            <a:pPr marL="571500" indent="-571500">
              <a:lnSpc>
                <a:spcPct val="130000"/>
              </a:lnSpc>
              <a:buFont typeface="Arial"/>
              <a:buChar char="•"/>
            </a:pPr>
            <a:r>
              <a:rPr lang="en-US" sz="3200" dirty="0" smtClean="0">
                <a:latin typeface="+mn-lt"/>
              </a:rPr>
              <a:t>It grows up and gets a job</a:t>
            </a:r>
            <a:endParaRPr lang="en-US" sz="3200" dirty="0">
              <a:latin typeface="+mn-lt"/>
            </a:endParaRPr>
          </a:p>
          <a:p>
            <a:pPr marL="571500" indent="-571500">
              <a:lnSpc>
                <a:spcPct val="130000"/>
              </a:lnSpc>
              <a:buFont typeface="Arial"/>
              <a:buChar char="•"/>
            </a:pPr>
            <a:r>
              <a:rPr lang="en-US" sz="3200" dirty="0" smtClean="0">
                <a:latin typeface="+mn-lt"/>
              </a:rPr>
              <a:t>It gets old and dies</a:t>
            </a:r>
            <a:r>
              <a:rPr lang="en-US" sz="3200" b="1" dirty="0" smtClean="0"/>
              <a:t>	</a:t>
            </a:r>
            <a:r>
              <a:rPr lang="en-US" sz="2400" b="1" dirty="0" smtClean="0"/>
              <a:t>			</a:t>
            </a:r>
            <a:endParaRPr lang="en-US" sz="2400" b="1" dirty="0"/>
          </a:p>
        </p:txBody>
      </p:sp>
      <p:sp>
        <p:nvSpPr>
          <p:cNvPr id="3" name="TextBox 2"/>
          <p:cNvSpPr txBox="1"/>
          <p:nvPr/>
        </p:nvSpPr>
        <p:spPr>
          <a:xfrm>
            <a:off x="6867668" y="2293192"/>
            <a:ext cx="2224086" cy="861774"/>
          </a:xfrm>
          <a:prstGeom prst="rect">
            <a:avLst/>
          </a:prstGeom>
          <a:noFill/>
        </p:spPr>
        <p:txBody>
          <a:bodyPr wrap="none" rtlCol="0">
            <a:spAutoFit/>
          </a:bodyPr>
          <a:lstStyle/>
          <a:p>
            <a:r>
              <a:rPr lang="en-US" sz="3200" b="1" dirty="0" smtClean="0">
                <a:latin typeface="+mn-lt"/>
              </a:rPr>
              <a:t>Cell division</a:t>
            </a:r>
            <a:endParaRPr lang="en-US" sz="3200" b="1" dirty="0">
              <a:latin typeface="+mn-lt"/>
            </a:endParaRPr>
          </a:p>
          <a:p>
            <a:endParaRPr lang="en-US" dirty="0"/>
          </a:p>
        </p:txBody>
      </p:sp>
      <p:sp>
        <p:nvSpPr>
          <p:cNvPr id="11" name="TextBox 10"/>
          <p:cNvSpPr txBox="1"/>
          <p:nvPr/>
        </p:nvSpPr>
        <p:spPr>
          <a:xfrm>
            <a:off x="6699488" y="2975738"/>
            <a:ext cx="2403222" cy="861774"/>
          </a:xfrm>
          <a:prstGeom prst="rect">
            <a:avLst/>
          </a:prstGeom>
          <a:noFill/>
        </p:spPr>
        <p:txBody>
          <a:bodyPr wrap="none" rtlCol="0">
            <a:spAutoFit/>
          </a:bodyPr>
          <a:lstStyle/>
          <a:p>
            <a:r>
              <a:rPr lang="en-US" sz="3200" b="1" dirty="0" smtClean="0">
                <a:latin typeface="+mn-lt"/>
              </a:rPr>
              <a:t>Cell signaling</a:t>
            </a:r>
            <a:endParaRPr lang="en-US" sz="3200" b="1" dirty="0">
              <a:latin typeface="+mn-lt"/>
            </a:endParaRPr>
          </a:p>
          <a:p>
            <a:endParaRPr lang="en-US" dirty="0"/>
          </a:p>
        </p:txBody>
      </p:sp>
      <p:sp>
        <p:nvSpPr>
          <p:cNvPr id="12" name="TextBox 11"/>
          <p:cNvSpPr txBox="1"/>
          <p:nvPr/>
        </p:nvSpPr>
        <p:spPr>
          <a:xfrm>
            <a:off x="5803838" y="3645956"/>
            <a:ext cx="3373440" cy="861774"/>
          </a:xfrm>
          <a:prstGeom prst="rect">
            <a:avLst/>
          </a:prstGeom>
          <a:noFill/>
        </p:spPr>
        <p:txBody>
          <a:bodyPr wrap="none" rtlCol="0">
            <a:spAutoFit/>
          </a:bodyPr>
          <a:lstStyle/>
          <a:p>
            <a:r>
              <a:rPr lang="en-US" sz="3200" b="1" dirty="0" smtClean="0">
                <a:latin typeface="+mn-lt"/>
              </a:rPr>
              <a:t>Cell differentiation</a:t>
            </a:r>
            <a:endParaRPr lang="en-US" sz="3200" b="1" dirty="0">
              <a:latin typeface="+mn-lt"/>
            </a:endParaRPr>
          </a:p>
          <a:p>
            <a:endParaRPr lang="en-US" dirty="0"/>
          </a:p>
        </p:txBody>
      </p:sp>
      <p:sp>
        <p:nvSpPr>
          <p:cNvPr id="13" name="TextBox 12"/>
          <p:cNvSpPr txBox="1"/>
          <p:nvPr/>
        </p:nvSpPr>
        <p:spPr>
          <a:xfrm>
            <a:off x="5507938" y="4421427"/>
            <a:ext cx="3635931" cy="861774"/>
          </a:xfrm>
          <a:prstGeom prst="rect">
            <a:avLst/>
          </a:prstGeom>
          <a:noFill/>
        </p:spPr>
        <p:txBody>
          <a:bodyPr wrap="none" rtlCol="0">
            <a:spAutoFit/>
          </a:bodyPr>
          <a:lstStyle/>
          <a:p>
            <a:r>
              <a:rPr lang="en-US" sz="3200" b="1" dirty="0" smtClean="0">
                <a:latin typeface="+mn-lt"/>
              </a:rPr>
              <a:t>Cell aging and death</a:t>
            </a:r>
            <a:endParaRPr lang="en-US" sz="3200" b="1" dirty="0">
              <a:latin typeface="+mn-lt"/>
            </a:endParaRPr>
          </a:p>
          <a:p>
            <a:endParaRPr lang="en-US" dirty="0"/>
          </a:p>
        </p:txBody>
      </p:sp>
      <p:sp>
        <p:nvSpPr>
          <p:cNvPr id="8" name="TextBox 7"/>
          <p:cNvSpPr txBox="1"/>
          <p:nvPr/>
        </p:nvSpPr>
        <p:spPr>
          <a:xfrm rot="2750376">
            <a:off x="5506434" y="3152507"/>
            <a:ext cx="3549169" cy="830997"/>
          </a:xfrm>
          <a:prstGeom prst="rect">
            <a:avLst/>
          </a:prstGeom>
          <a:noFill/>
        </p:spPr>
        <p:txBody>
          <a:bodyPr wrap="none" rtlCol="0">
            <a:spAutoFit/>
          </a:bodyPr>
          <a:lstStyle/>
          <a:p>
            <a:r>
              <a:rPr lang="en-US" sz="4800" b="1" dirty="0" smtClean="0">
                <a:solidFill>
                  <a:srgbClr val="FF0000"/>
                </a:solidFill>
                <a:latin typeface="+mn-lt"/>
              </a:rPr>
              <a:t>Loses control</a:t>
            </a:r>
            <a:endParaRPr lang="en-US" sz="4800" b="1" dirty="0">
              <a:solidFill>
                <a:srgbClr val="FF0000"/>
              </a:solidFill>
              <a:latin typeface="+mn-lt"/>
            </a:endParaRPr>
          </a:p>
        </p:txBody>
      </p:sp>
      <p:sp>
        <p:nvSpPr>
          <p:cNvPr id="9" name="TextBox 8"/>
          <p:cNvSpPr txBox="1"/>
          <p:nvPr/>
        </p:nvSpPr>
        <p:spPr>
          <a:xfrm>
            <a:off x="2133034" y="5539224"/>
            <a:ext cx="5828113" cy="646331"/>
          </a:xfrm>
          <a:prstGeom prst="rect">
            <a:avLst/>
          </a:prstGeom>
          <a:noFill/>
        </p:spPr>
        <p:txBody>
          <a:bodyPr wrap="none" rtlCol="0">
            <a:spAutoFit/>
          </a:bodyPr>
          <a:lstStyle/>
          <a:p>
            <a:r>
              <a:rPr lang="en-US" sz="3600" b="1" dirty="0" smtClean="0">
                <a:latin typeface="+mn-lt"/>
              </a:rPr>
              <a:t>This is called </a:t>
            </a:r>
            <a:r>
              <a:rPr lang="en-US" sz="3600" b="1" dirty="0" smtClean="0">
                <a:solidFill>
                  <a:srgbClr val="FF0000"/>
                </a:solidFill>
                <a:latin typeface="+mn-lt"/>
              </a:rPr>
              <a:t>Transformation!</a:t>
            </a:r>
            <a:endParaRPr lang="en-US" sz="3600" b="1" dirty="0">
              <a:solidFill>
                <a:srgbClr val="FF0000"/>
              </a:solidFill>
              <a:latin typeface="+mn-lt"/>
            </a:endParaRPr>
          </a:p>
        </p:txBody>
      </p:sp>
      <p:sp>
        <p:nvSpPr>
          <p:cNvPr id="14" name="Rectangle 1"/>
          <p:cNvSpPr txBox="1">
            <a:spLocks noChangeArrowheads="1"/>
          </p:cNvSpPr>
          <p:nvPr/>
        </p:nvSpPr>
        <p:spPr bwMode="auto">
          <a:xfrm>
            <a:off x="482600" y="42613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r>
              <a:rPr lang="en-US" dirty="0" smtClean="0"/>
              <a:t>What happens when the cell becomes cancerous?</a:t>
            </a:r>
            <a:endParaRPr lang="en-US" dirty="0"/>
          </a:p>
        </p:txBody>
      </p:sp>
    </p:spTree>
    <p:extLst>
      <p:ext uri="{BB962C8B-B14F-4D97-AF65-F5344CB8AC3E}">
        <p14:creationId xmlns:p14="http://schemas.microsoft.com/office/powerpoint/2010/main" val="42045335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9999" y="2134612"/>
            <a:ext cx="6301431" cy="2628412"/>
          </a:xfrm>
          <a:prstGeom prst="rect">
            <a:avLst/>
          </a:prstGeom>
          <a:noFill/>
        </p:spPr>
        <p:txBody>
          <a:bodyPr wrap="square" rtlCol="0">
            <a:spAutoFit/>
          </a:bodyPr>
          <a:lstStyle/>
          <a:p>
            <a:pPr marL="571500" indent="-571500">
              <a:lnSpc>
                <a:spcPct val="130000"/>
              </a:lnSpc>
              <a:buFont typeface="Arial"/>
              <a:buChar char="•"/>
            </a:pPr>
            <a:r>
              <a:rPr lang="en-US" sz="3200" dirty="0" smtClean="0">
                <a:latin typeface="+mn-lt"/>
              </a:rPr>
              <a:t>A new cell is born</a:t>
            </a:r>
            <a:endParaRPr lang="en-US" sz="3200" dirty="0">
              <a:latin typeface="+mn-lt"/>
            </a:endParaRPr>
          </a:p>
          <a:p>
            <a:pPr marL="571500" indent="-571500">
              <a:lnSpc>
                <a:spcPct val="130000"/>
              </a:lnSpc>
              <a:buFont typeface="Arial"/>
              <a:buChar char="•"/>
            </a:pPr>
            <a:r>
              <a:rPr lang="en-US" sz="3200" dirty="0" smtClean="0">
                <a:latin typeface="+mn-lt"/>
              </a:rPr>
              <a:t>It talks to its friends</a:t>
            </a:r>
            <a:endParaRPr lang="en-US" sz="3200" dirty="0">
              <a:latin typeface="+mn-lt"/>
            </a:endParaRPr>
          </a:p>
          <a:p>
            <a:pPr marL="571500" indent="-571500">
              <a:lnSpc>
                <a:spcPct val="130000"/>
              </a:lnSpc>
              <a:buFont typeface="Arial"/>
              <a:buChar char="•"/>
            </a:pPr>
            <a:r>
              <a:rPr lang="en-US" sz="3200" dirty="0" smtClean="0">
                <a:latin typeface="+mn-lt"/>
              </a:rPr>
              <a:t>It grows up and gets a job</a:t>
            </a:r>
            <a:endParaRPr lang="en-US" sz="3200" dirty="0">
              <a:latin typeface="+mn-lt"/>
            </a:endParaRPr>
          </a:p>
          <a:p>
            <a:pPr marL="571500" indent="-571500">
              <a:lnSpc>
                <a:spcPct val="130000"/>
              </a:lnSpc>
              <a:buFont typeface="Arial"/>
              <a:buChar char="•"/>
            </a:pPr>
            <a:r>
              <a:rPr lang="en-US" sz="3200" dirty="0" smtClean="0">
                <a:latin typeface="+mn-lt"/>
              </a:rPr>
              <a:t>It gets old and dies</a:t>
            </a:r>
            <a:r>
              <a:rPr lang="en-US" sz="3200" b="1" dirty="0" smtClean="0"/>
              <a:t>	</a:t>
            </a:r>
            <a:r>
              <a:rPr lang="en-US" sz="2400" b="1" dirty="0" smtClean="0"/>
              <a:t>			</a:t>
            </a:r>
            <a:endParaRPr lang="en-US" sz="2400" b="1" dirty="0"/>
          </a:p>
        </p:txBody>
      </p:sp>
      <p:sp>
        <p:nvSpPr>
          <p:cNvPr id="3" name="TextBox 2"/>
          <p:cNvSpPr txBox="1"/>
          <p:nvPr/>
        </p:nvSpPr>
        <p:spPr>
          <a:xfrm>
            <a:off x="6867668" y="2293192"/>
            <a:ext cx="2224086" cy="861774"/>
          </a:xfrm>
          <a:prstGeom prst="rect">
            <a:avLst/>
          </a:prstGeom>
          <a:noFill/>
        </p:spPr>
        <p:txBody>
          <a:bodyPr wrap="none" rtlCol="0">
            <a:spAutoFit/>
          </a:bodyPr>
          <a:lstStyle/>
          <a:p>
            <a:r>
              <a:rPr lang="en-US" sz="3200" b="1" dirty="0" smtClean="0">
                <a:latin typeface="+mn-lt"/>
              </a:rPr>
              <a:t>Cell division</a:t>
            </a:r>
            <a:endParaRPr lang="en-US" sz="3200" b="1" dirty="0">
              <a:latin typeface="+mn-lt"/>
            </a:endParaRPr>
          </a:p>
          <a:p>
            <a:endParaRPr lang="en-US" dirty="0"/>
          </a:p>
        </p:txBody>
      </p:sp>
      <p:sp>
        <p:nvSpPr>
          <p:cNvPr id="11" name="TextBox 10"/>
          <p:cNvSpPr txBox="1"/>
          <p:nvPr/>
        </p:nvSpPr>
        <p:spPr>
          <a:xfrm>
            <a:off x="6699488" y="2975738"/>
            <a:ext cx="2403222" cy="861774"/>
          </a:xfrm>
          <a:prstGeom prst="rect">
            <a:avLst/>
          </a:prstGeom>
          <a:noFill/>
        </p:spPr>
        <p:txBody>
          <a:bodyPr wrap="none" rtlCol="0">
            <a:spAutoFit/>
          </a:bodyPr>
          <a:lstStyle/>
          <a:p>
            <a:r>
              <a:rPr lang="en-US" sz="3200" b="1" dirty="0" smtClean="0">
                <a:latin typeface="+mn-lt"/>
              </a:rPr>
              <a:t>Cell signaling</a:t>
            </a:r>
            <a:endParaRPr lang="en-US" sz="3200" b="1" dirty="0">
              <a:latin typeface="+mn-lt"/>
            </a:endParaRPr>
          </a:p>
          <a:p>
            <a:endParaRPr lang="en-US" dirty="0"/>
          </a:p>
        </p:txBody>
      </p:sp>
      <p:sp>
        <p:nvSpPr>
          <p:cNvPr id="12" name="TextBox 11"/>
          <p:cNvSpPr txBox="1"/>
          <p:nvPr/>
        </p:nvSpPr>
        <p:spPr>
          <a:xfrm>
            <a:off x="5803838" y="3645956"/>
            <a:ext cx="3373440" cy="861774"/>
          </a:xfrm>
          <a:prstGeom prst="rect">
            <a:avLst/>
          </a:prstGeom>
          <a:noFill/>
        </p:spPr>
        <p:txBody>
          <a:bodyPr wrap="none" rtlCol="0">
            <a:spAutoFit/>
          </a:bodyPr>
          <a:lstStyle/>
          <a:p>
            <a:r>
              <a:rPr lang="en-US" sz="3200" b="1" dirty="0" smtClean="0">
                <a:latin typeface="+mn-lt"/>
              </a:rPr>
              <a:t>Cell differentiation</a:t>
            </a:r>
            <a:endParaRPr lang="en-US" sz="3200" b="1" dirty="0">
              <a:latin typeface="+mn-lt"/>
            </a:endParaRPr>
          </a:p>
          <a:p>
            <a:endParaRPr lang="en-US" dirty="0"/>
          </a:p>
        </p:txBody>
      </p:sp>
      <p:sp>
        <p:nvSpPr>
          <p:cNvPr id="13" name="TextBox 12"/>
          <p:cNvSpPr txBox="1"/>
          <p:nvPr/>
        </p:nvSpPr>
        <p:spPr>
          <a:xfrm>
            <a:off x="5507938" y="4421427"/>
            <a:ext cx="3635931" cy="861774"/>
          </a:xfrm>
          <a:prstGeom prst="rect">
            <a:avLst/>
          </a:prstGeom>
          <a:noFill/>
        </p:spPr>
        <p:txBody>
          <a:bodyPr wrap="none" rtlCol="0">
            <a:spAutoFit/>
          </a:bodyPr>
          <a:lstStyle/>
          <a:p>
            <a:r>
              <a:rPr lang="en-US" sz="3200" b="1" dirty="0" smtClean="0">
                <a:latin typeface="+mn-lt"/>
              </a:rPr>
              <a:t>Cell aging and death</a:t>
            </a:r>
            <a:endParaRPr lang="en-US" sz="3200" b="1" dirty="0">
              <a:latin typeface="+mn-lt"/>
            </a:endParaRPr>
          </a:p>
          <a:p>
            <a:endParaRPr lang="en-US" dirty="0"/>
          </a:p>
        </p:txBody>
      </p:sp>
      <p:sp>
        <p:nvSpPr>
          <p:cNvPr id="8" name="TextBox 7"/>
          <p:cNvSpPr txBox="1"/>
          <p:nvPr/>
        </p:nvSpPr>
        <p:spPr>
          <a:xfrm rot="2750376">
            <a:off x="5629214" y="3152507"/>
            <a:ext cx="3303609" cy="830997"/>
          </a:xfrm>
          <a:prstGeom prst="rect">
            <a:avLst/>
          </a:prstGeom>
          <a:noFill/>
        </p:spPr>
        <p:txBody>
          <a:bodyPr wrap="none" rtlCol="0">
            <a:spAutoFit/>
          </a:bodyPr>
          <a:lstStyle/>
          <a:p>
            <a:r>
              <a:rPr lang="en-US" sz="4800" b="1" dirty="0" smtClean="0">
                <a:solidFill>
                  <a:srgbClr val="FF0000"/>
                </a:solidFill>
                <a:latin typeface="+mn-lt"/>
              </a:rPr>
              <a:t>Lose control</a:t>
            </a:r>
            <a:endParaRPr lang="en-US" sz="4800" b="1" dirty="0">
              <a:solidFill>
                <a:srgbClr val="FF0000"/>
              </a:solidFill>
              <a:latin typeface="+mn-lt"/>
            </a:endParaRPr>
          </a:p>
        </p:txBody>
      </p:sp>
      <p:sp>
        <p:nvSpPr>
          <p:cNvPr id="9" name="TextBox 8"/>
          <p:cNvSpPr txBox="1"/>
          <p:nvPr/>
        </p:nvSpPr>
        <p:spPr>
          <a:xfrm>
            <a:off x="3361138" y="5325350"/>
            <a:ext cx="2324600" cy="646331"/>
          </a:xfrm>
          <a:prstGeom prst="rect">
            <a:avLst/>
          </a:prstGeom>
          <a:noFill/>
        </p:spPr>
        <p:txBody>
          <a:bodyPr wrap="none" rtlCol="0">
            <a:spAutoFit/>
          </a:bodyPr>
          <a:lstStyle/>
          <a:p>
            <a:r>
              <a:rPr lang="en-US" sz="3600" b="1" dirty="0" smtClean="0">
                <a:solidFill>
                  <a:srgbClr val="0000FF"/>
                </a:solidFill>
                <a:latin typeface="+mn-lt"/>
              </a:rPr>
              <a:t>Mutations!</a:t>
            </a:r>
            <a:endParaRPr lang="en-US" sz="3600" b="1" dirty="0">
              <a:solidFill>
                <a:srgbClr val="0000FF"/>
              </a:solidFill>
              <a:latin typeface="+mn-lt"/>
            </a:endParaRPr>
          </a:p>
        </p:txBody>
      </p:sp>
      <p:sp>
        <p:nvSpPr>
          <p:cNvPr id="14" name="Rectangle 1"/>
          <p:cNvSpPr txBox="1">
            <a:spLocks noChangeArrowheads="1"/>
          </p:cNvSpPr>
          <p:nvPr/>
        </p:nvSpPr>
        <p:spPr bwMode="auto">
          <a:xfrm>
            <a:off x="292100" y="42613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r>
              <a:rPr lang="en-US" dirty="0" smtClean="0"/>
              <a:t>How do normal cells transform into cancer cells?</a:t>
            </a:r>
            <a:endParaRPr lang="en-US" dirty="0"/>
          </a:p>
        </p:txBody>
      </p:sp>
    </p:spTree>
    <p:extLst>
      <p:ext uri="{BB962C8B-B14F-4D97-AF65-F5344CB8AC3E}">
        <p14:creationId xmlns:p14="http://schemas.microsoft.com/office/powerpoint/2010/main" val="428192935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 are permanent changes in DNA sequence</a:t>
            </a:r>
            <a:endParaRPr lang="en-US" dirty="0"/>
          </a:p>
        </p:txBody>
      </p:sp>
      <p:pic>
        <p:nvPicPr>
          <p:cNvPr id="5" name="Picture 2" descr="C:\Users\Maja\Desktop\gene mutation.jpg"/>
          <p:cNvPicPr>
            <a:picLocks noChangeAspect="1" noChangeArrowheads="1"/>
          </p:cNvPicPr>
          <p:nvPr/>
        </p:nvPicPr>
        <p:blipFill>
          <a:blip r:embed="rId3" cstate="print"/>
          <a:srcRect l="12632" r="24210"/>
          <a:stretch>
            <a:fillRect/>
          </a:stretch>
        </p:blipFill>
        <p:spPr bwMode="auto">
          <a:xfrm>
            <a:off x="3092025" y="1771607"/>
            <a:ext cx="3048000" cy="3429000"/>
          </a:xfrm>
          <a:prstGeom prst="rect">
            <a:avLst/>
          </a:prstGeom>
          <a:noFill/>
        </p:spPr>
      </p:pic>
    </p:spTree>
    <p:extLst>
      <p:ext uri="{BB962C8B-B14F-4D97-AF65-F5344CB8AC3E}">
        <p14:creationId xmlns:p14="http://schemas.microsoft.com/office/powerpoint/2010/main" val="32898632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457200"/>
            <a:ext cx="8229600" cy="1143000"/>
          </a:xfrm>
        </p:spPr>
        <p:txBody>
          <a:bodyPr/>
          <a:lstStyle/>
          <a:p>
            <a:r>
              <a:rPr lang="en-US" dirty="0" smtClean="0"/>
              <a:t>Driving cells towards cancer</a:t>
            </a:r>
            <a:endParaRPr lang="en-US" dirty="0"/>
          </a:p>
        </p:txBody>
      </p:sp>
      <p:sp>
        <p:nvSpPr>
          <p:cNvPr id="4" name="Content Placeholder 2"/>
          <p:cNvSpPr txBox="1">
            <a:spLocks/>
          </p:cNvSpPr>
          <p:nvPr/>
        </p:nvSpPr>
        <p:spPr bwMode="auto">
          <a:xfrm>
            <a:off x="381001" y="2247707"/>
            <a:ext cx="8140699" cy="9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000000"/>
                </a:solidFill>
              </a:rPr>
              <a:t>Mutations that switch </a:t>
            </a:r>
            <a:r>
              <a:rPr lang="en-US" sz="2800" dirty="0" smtClean="0"/>
              <a:t>oncogenes </a:t>
            </a:r>
            <a:r>
              <a:rPr lang="en-US" sz="3600" b="1" dirty="0" smtClean="0">
                <a:solidFill>
                  <a:srgbClr val="00FF00"/>
                </a:solidFill>
              </a:rPr>
              <a:t>ON</a:t>
            </a:r>
          </a:p>
          <a:p>
            <a:endParaRPr lang="en-US" b="1" dirty="0" smtClean="0">
              <a:solidFill>
                <a:srgbClr val="00FF00"/>
              </a:solidFill>
            </a:endParaRPr>
          </a:p>
        </p:txBody>
      </p:sp>
      <p:sp>
        <p:nvSpPr>
          <p:cNvPr id="5" name="Content Placeholder 2"/>
          <p:cNvSpPr>
            <a:spLocks noGrp="1"/>
          </p:cNvSpPr>
          <p:nvPr>
            <p:ph idx="1"/>
          </p:nvPr>
        </p:nvSpPr>
        <p:spPr>
          <a:xfrm>
            <a:off x="381001" y="3555612"/>
            <a:ext cx="8386340" cy="825888"/>
          </a:xfrm>
        </p:spPr>
        <p:txBody>
          <a:bodyPr/>
          <a:lstStyle/>
          <a:p>
            <a:r>
              <a:rPr lang="en-US" sz="2800" dirty="0" smtClean="0">
                <a:solidFill>
                  <a:srgbClr val="000000"/>
                </a:solidFill>
              </a:rPr>
              <a:t>Mutations that switch tumor suppressor genes </a:t>
            </a:r>
            <a:r>
              <a:rPr lang="en-US" sz="3600" b="1" dirty="0" smtClean="0">
                <a:solidFill>
                  <a:srgbClr val="FF0000"/>
                </a:solidFill>
              </a:rPr>
              <a:t>OFF</a:t>
            </a:r>
          </a:p>
        </p:txBody>
      </p:sp>
      <p:pic>
        <p:nvPicPr>
          <p:cNvPr id="7" name="Picture 6"/>
          <p:cNvPicPr>
            <a:picLocks noChangeAspect="1"/>
          </p:cNvPicPr>
          <p:nvPr/>
        </p:nvPicPr>
        <p:blipFill rotWithShape="1">
          <a:blip r:embed="rId3"/>
          <a:srcRect b="70766"/>
          <a:stretch/>
        </p:blipFill>
        <p:spPr>
          <a:xfrm>
            <a:off x="1802684" y="4395705"/>
            <a:ext cx="5523440" cy="1770427"/>
          </a:xfrm>
          <a:prstGeom prst="rect">
            <a:avLst/>
          </a:prstGeom>
        </p:spPr>
      </p:pic>
      <p:sp>
        <p:nvSpPr>
          <p:cNvPr id="8" name="TextBox 7"/>
          <p:cNvSpPr txBox="1"/>
          <p:nvPr/>
        </p:nvSpPr>
        <p:spPr>
          <a:xfrm>
            <a:off x="114301" y="4800600"/>
            <a:ext cx="3729657" cy="369332"/>
          </a:xfrm>
          <a:prstGeom prst="rect">
            <a:avLst/>
          </a:prstGeom>
          <a:noFill/>
        </p:spPr>
        <p:txBody>
          <a:bodyPr wrap="none" rtlCol="0">
            <a:spAutoFit/>
          </a:bodyPr>
          <a:lstStyle/>
          <a:p>
            <a:r>
              <a:rPr lang="en-US" dirty="0" smtClean="0"/>
              <a:t>Tumor suppressors are like brakes</a:t>
            </a:r>
            <a:endParaRPr lang="en-US" dirty="0"/>
          </a:p>
        </p:txBody>
      </p:sp>
      <p:sp>
        <p:nvSpPr>
          <p:cNvPr id="9" name="TextBox 8"/>
          <p:cNvSpPr txBox="1"/>
          <p:nvPr/>
        </p:nvSpPr>
        <p:spPr>
          <a:xfrm>
            <a:off x="4178301" y="4583668"/>
            <a:ext cx="2994893" cy="369332"/>
          </a:xfrm>
          <a:prstGeom prst="rect">
            <a:avLst/>
          </a:prstGeom>
          <a:noFill/>
        </p:spPr>
        <p:txBody>
          <a:bodyPr wrap="none" rtlCol="0">
            <a:spAutoFit/>
          </a:bodyPr>
          <a:lstStyle/>
          <a:p>
            <a:r>
              <a:rPr lang="en-US" dirty="0" smtClean="0"/>
              <a:t>Oncogenes are like the gas</a:t>
            </a:r>
            <a:endParaRPr lang="en-US" dirty="0"/>
          </a:p>
        </p:txBody>
      </p:sp>
    </p:spTree>
    <p:extLst>
      <p:ext uri="{BB962C8B-B14F-4D97-AF65-F5344CB8AC3E}">
        <p14:creationId xmlns:p14="http://schemas.microsoft.com/office/powerpoint/2010/main" val="3761138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25" y="178418"/>
            <a:ext cx="8658179" cy="1143000"/>
          </a:xfrm>
        </p:spPr>
        <p:txBody>
          <a:bodyPr/>
          <a:lstStyle/>
          <a:p>
            <a:r>
              <a:rPr lang="en-US" dirty="0" smtClean="0"/>
              <a:t>How mutations can switch genes on and off</a:t>
            </a:r>
            <a:endParaRPr lang="en-US" dirty="0"/>
          </a:p>
        </p:txBody>
      </p:sp>
      <p:sp>
        <p:nvSpPr>
          <p:cNvPr id="3" name="Content Placeholder 2"/>
          <p:cNvSpPr>
            <a:spLocks noGrp="1"/>
          </p:cNvSpPr>
          <p:nvPr>
            <p:ph idx="1"/>
          </p:nvPr>
        </p:nvSpPr>
        <p:spPr>
          <a:xfrm>
            <a:off x="76200" y="2339576"/>
            <a:ext cx="5203640" cy="1559324"/>
          </a:xfrm>
        </p:spPr>
        <p:txBody>
          <a:bodyPr/>
          <a:lstStyle/>
          <a:p>
            <a:r>
              <a:rPr lang="en-US" sz="2800" dirty="0" smtClean="0"/>
              <a:t>Transposons with active </a:t>
            </a:r>
            <a:r>
              <a:rPr lang="en-US" sz="2800" b="1" dirty="0" smtClean="0"/>
              <a:t>promoters</a:t>
            </a:r>
            <a:r>
              <a:rPr lang="en-US" sz="2800" dirty="0" smtClean="0"/>
              <a:t> switch gene transcription </a:t>
            </a:r>
            <a:r>
              <a:rPr lang="en-US" sz="2800" b="1" dirty="0" smtClean="0">
                <a:solidFill>
                  <a:srgbClr val="00FF00"/>
                </a:solidFill>
              </a:rPr>
              <a:t>on</a:t>
            </a:r>
            <a:r>
              <a:rPr lang="en-US" sz="2800" dirty="0" smtClean="0"/>
              <a:t> permanently</a:t>
            </a:r>
          </a:p>
          <a:p>
            <a:endParaRPr lang="en-US" sz="2800" dirty="0"/>
          </a:p>
        </p:txBody>
      </p:sp>
      <p:grpSp>
        <p:nvGrpSpPr>
          <p:cNvPr id="21" name="Group 20"/>
          <p:cNvGrpSpPr/>
          <p:nvPr/>
        </p:nvGrpSpPr>
        <p:grpSpPr>
          <a:xfrm>
            <a:off x="5287432" y="4123410"/>
            <a:ext cx="3522133" cy="1020042"/>
            <a:chOff x="5046132" y="1900910"/>
            <a:chExt cx="3522133" cy="1020042"/>
          </a:xfrm>
        </p:grpSpPr>
        <p:grpSp>
          <p:nvGrpSpPr>
            <p:cNvPr id="4" name="Group 3"/>
            <p:cNvGrpSpPr/>
            <p:nvPr/>
          </p:nvGrpSpPr>
          <p:grpSpPr>
            <a:xfrm>
              <a:off x="5046132" y="2615998"/>
              <a:ext cx="3522133" cy="169334"/>
              <a:chOff x="1185333" y="2658533"/>
              <a:chExt cx="6299200" cy="169334"/>
            </a:xfrm>
          </p:grpSpPr>
          <p:cxnSp>
            <p:nvCxnSpPr>
              <p:cNvPr id="5" name="Straight Connector 4"/>
              <p:cNvCxnSpPr/>
              <p:nvPr/>
            </p:nvCxnSpPr>
            <p:spPr>
              <a:xfrm>
                <a:off x="1185333" y="2658533"/>
                <a:ext cx="6299200" cy="16934"/>
              </a:xfrm>
              <a:prstGeom prst="line">
                <a:avLst/>
              </a:prstGeom>
              <a:ln w="63500">
                <a:solidFill>
                  <a:srgbClr val="0000FF"/>
                </a:solidFill>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185333" y="2810933"/>
                <a:ext cx="6299200" cy="16934"/>
              </a:xfrm>
              <a:prstGeom prst="line">
                <a:avLst/>
              </a:prstGeom>
              <a:ln w="63500">
                <a:solidFill>
                  <a:srgbClr val="0000FF"/>
                </a:solidFill>
              </a:ln>
              <a:effectLst/>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5452531" y="2463752"/>
              <a:ext cx="2844801" cy="4572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7315197" y="2463752"/>
              <a:ext cx="491069" cy="4572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875867" y="2514551"/>
              <a:ext cx="761972" cy="369332"/>
            </a:xfrm>
            <a:prstGeom prst="rect">
              <a:avLst/>
            </a:prstGeom>
            <a:noFill/>
          </p:spPr>
          <p:txBody>
            <a:bodyPr wrap="none" rtlCol="0">
              <a:spAutoFit/>
            </a:bodyPr>
            <a:lstStyle/>
            <a:p>
              <a:r>
                <a:rPr lang="en-US" b="1" dirty="0" smtClean="0">
                  <a:solidFill>
                    <a:schemeClr val="bg1"/>
                  </a:solidFill>
                </a:rPr>
                <a:t>Gene</a:t>
              </a:r>
              <a:endParaRPr lang="en-US" b="1" dirty="0">
                <a:solidFill>
                  <a:schemeClr val="bg1"/>
                </a:solidFill>
              </a:endParaRPr>
            </a:p>
          </p:txBody>
        </p:sp>
        <p:sp>
          <p:nvSpPr>
            <p:cNvPr id="10" name="TextBox 9"/>
            <p:cNvSpPr txBox="1"/>
            <p:nvPr/>
          </p:nvSpPr>
          <p:spPr>
            <a:xfrm>
              <a:off x="6804428" y="1900910"/>
              <a:ext cx="1492904" cy="369332"/>
            </a:xfrm>
            <a:prstGeom prst="rect">
              <a:avLst/>
            </a:prstGeom>
            <a:noFill/>
          </p:spPr>
          <p:txBody>
            <a:bodyPr wrap="none" rtlCol="0">
              <a:spAutoFit/>
            </a:bodyPr>
            <a:lstStyle/>
            <a:p>
              <a:r>
                <a:rPr lang="en-US" b="1" dirty="0" smtClean="0">
                  <a:solidFill>
                    <a:srgbClr val="FF0000"/>
                  </a:solidFill>
                </a:rPr>
                <a:t>Transposon</a:t>
              </a:r>
              <a:endParaRPr lang="en-US" b="1" dirty="0">
                <a:solidFill>
                  <a:srgbClr val="FF0000"/>
                </a:solidFill>
              </a:endParaRPr>
            </a:p>
          </p:txBody>
        </p:sp>
      </p:grpSp>
      <p:grpSp>
        <p:nvGrpSpPr>
          <p:cNvPr id="19" name="Group 18"/>
          <p:cNvGrpSpPr/>
          <p:nvPr/>
        </p:nvGrpSpPr>
        <p:grpSpPr>
          <a:xfrm>
            <a:off x="5354576" y="2113983"/>
            <a:ext cx="3522133" cy="1385336"/>
            <a:chOff x="5230345" y="4090250"/>
            <a:chExt cx="3522133" cy="1385336"/>
          </a:xfrm>
        </p:grpSpPr>
        <p:grpSp>
          <p:nvGrpSpPr>
            <p:cNvPr id="11" name="Group 10"/>
            <p:cNvGrpSpPr/>
            <p:nvPr/>
          </p:nvGrpSpPr>
          <p:grpSpPr>
            <a:xfrm>
              <a:off x="5230345" y="4739930"/>
              <a:ext cx="3522133" cy="169334"/>
              <a:chOff x="1185333" y="2658533"/>
              <a:chExt cx="6299200" cy="169334"/>
            </a:xfrm>
          </p:grpSpPr>
          <p:cxnSp>
            <p:nvCxnSpPr>
              <p:cNvPr id="12" name="Straight Connector 11"/>
              <p:cNvCxnSpPr/>
              <p:nvPr/>
            </p:nvCxnSpPr>
            <p:spPr>
              <a:xfrm>
                <a:off x="1185333" y="2658533"/>
                <a:ext cx="6299200" cy="16934"/>
              </a:xfrm>
              <a:prstGeom prst="line">
                <a:avLst/>
              </a:prstGeom>
              <a:ln w="63500">
                <a:solidFill>
                  <a:srgbClr val="0000FF"/>
                </a:solidFill>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185333" y="2810933"/>
                <a:ext cx="6299200" cy="16934"/>
              </a:xfrm>
              <a:prstGeom prst="line">
                <a:avLst/>
              </a:prstGeom>
              <a:ln w="63500">
                <a:solidFill>
                  <a:srgbClr val="0000FF"/>
                </a:solidFill>
              </a:ln>
              <a:effectLst/>
            </p:spPr>
            <p:style>
              <a:lnRef idx="2">
                <a:schemeClr val="dk1"/>
              </a:lnRef>
              <a:fillRef idx="0">
                <a:schemeClr val="dk1"/>
              </a:fillRef>
              <a:effectRef idx="1">
                <a:schemeClr val="dk1"/>
              </a:effectRef>
              <a:fontRef idx="minor">
                <a:schemeClr val="tx1"/>
              </a:fontRef>
            </p:style>
          </p:cxnSp>
        </p:grpSp>
        <p:sp>
          <p:nvSpPr>
            <p:cNvPr id="14" name="Rectangle 13"/>
            <p:cNvSpPr/>
            <p:nvPr/>
          </p:nvSpPr>
          <p:spPr>
            <a:xfrm>
              <a:off x="6501742" y="4606089"/>
              <a:ext cx="2111426" cy="4572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391209" y="4587684"/>
              <a:ext cx="491069" cy="4572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575374" y="4643431"/>
              <a:ext cx="1992891" cy="369332"/>
            </a:xfrm>
            <a:prstGeom prst="rect">
              <a:avLst/>
            </a:prstGeom>
            <a:noFill/>
          </p:spPr>
          <p:txBody>
            <a:bodyPr wrap="none" rtlCol="0">
              <a:spAutoFit/>
            </a:bodyPr>
            <a:lstStyle/>
            <a:p>
              <a:r>
                <a:rPr lang="en-US" b="1" dirty="0" smtClean="0">
                  <a:solidFill>
                    <a:schemeClr val="bg1"/>
                  </a:solidFill>
                </a:rPr>
                <a:t>Proto-Oncogene</a:t>
              </a:r>
              <a:endParaRPr lang="en-US" b="1" dirty="0">
                <a:solidFill>
                  <a:schemeClr val="bg1"/>
                </a:solidFill>
              </a:endParaRPr>
            </a:p>
          </p:txBody>
        </p:sp>
        <p:sp>
          <p:nvSpPr>
            <p:cNvPr id="17" name="TextBox 16"/>
            <p:cNvSpPr txBox="1"/>
            <p:nvPr/>
          </p:nvSpPr>
          <p:spPr>
            <a:xfrm>
              <a:off x="5230345" y="5106254"/>
              <a:ext cx="1492904" cy="369332"/>
            </a:xfrm>
            <a:prstGeom prst="rect">
              <a:avLst/>
            </a:prstGeom>
            <a:noFill/>
          </p:spPr>
          <p:txBody>
            <a:bodyPr wrap="none" rtlCol="0">
              <a:spAutoFit/>
            </a:bodyPr>
            <a:lstStyle/>
            <a:p>
              <a:r>
                <a:rPr lang="en-US" b="1" dirty="0" smtClean="0">
                  <a:solidFill>
                    <a:srgbClr val="FF0000"/>
                  </a:solidFill>
                </a:rPr>
                <a:t>Transposon</a:t>
              </a:r>
              <a:endParaRPr lang="en-US" b="1" dirty="0">
                <a:solidFill>
                  <a:srgbClr val="FF0000"/>
                </a:solidFill>
              </a:endParaRPr>
            </a:p>
          </p:txBody>
        </p:sp>
        <p:cxnSp>
          <p:nvCxnSpPr>
            <p:cNvPr id="18" name="Straight Connector 17"/>
            <p:cNvCxnSpPr/>
            <p:nvPr/>
          </p:nvCxnSpPr>
          <p:spPr>
            <a:xfrm flipH="1">
              <a:off x="5600109" y="4459582"/>
              <a:ext cx="2458046" cy="0"/>
            </a:xfrm>
            <a:prstGeom prst="line">
              <a:avLst/>
            </a:prstGeom>
            <a:ln w="50800">
              <a:solidFill>
                <a:srgbClr val="000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804019" y="4090250"/>
              <a:ext cx="1955358" cy="369332"/>
            </a:xfrm>
            <a:prstGeom prst="rect">
              <a:avLst/>
            </a:prstGeom>
            <a:noFill/>
          </p:spPr>
          <p:txBody>
            <a:bodyPr wrap="none" rtlCol="0">
              <a:spAutoFit/>
            </a:bodyPr>
            <a:lstStyle/>
            <a:p>
              <a:r>
                <a:rPr lang="en-US" dirty="0" smtClean="0"/>
                <a:t>Gene Expression</a:t>
              </a:r>
              <a:endParaRPr lang="en-US" dirty="0"/>
            </a:p>
          </p:txBody>
        </p:sp>
      </p:grpSp>
      <p:sp>
        <p:nvSpPr>
          <p:cNvPr id="22" name="TextBox 21"/>
          <p:cNvSpPr txBox="1"/>
          <p:nvPr/>
        </p:nvSpPr>
        <p:spPr>
          <a:xfrm>
            <a:off x="76200" y="4109255"/>
            <a:ext cx="5016500" cy="1661993"/>
          </a:xfrm>
          <a:prstGeom prst="rect">
            <a:avLst/>
          </a:prstGeom>
          <a:noFill/>
        </p:spPr>
        <p:txBody>
          <a:bodyPr wrap="square" rtlCol="0">
            <a:spAutoFit/>
          </a:bodyPr>
          <a:lstStyle/>
          <a:p>
            <a:pPr marL="457200" indent="-457200">
              <a:buFont typeface="Arial"/>
              <a:buChar char="•"/>
            </a:pPr>
            <a:r>
              <a:rPr lang="en-US" sz="2800" dirty="0">
                <a:latin typeface="+mn-lt"/>
              </a:rPr>
              <a:t>Transposons insert into an </a:t>
            </a:r>
            <a:r>
              <a:rPr lang="en-US" sz="2800" b="1" dirty="0">
                <a:latin typeface="+mn-lt"/>
              </a:rPr>
              <a:t>exon</a:t>
            </a:r>
            <a:r>
              <a:rPr lang="en-US" sz="2800" dirty="0">
                <a:latin typeface="+mn-lt"/>
              </a:rPr>
              <a:t> and switch </a:t>
            </a:r>
            <a:r>
              <a:rPr lang="en-US" sz="2800" dirty="0" smtClean="0">
                <a:latin typeface="+mn-lt"/>
              </a:rPr>
              <a:t>gene transcription </a:t>
            </a:r>
            <a:r>
              <a:rPr lang="en-US" sz="2800" b="1" dirty="0">
                <a:solidFill>
                  <a:srgbClr val="FF0000"/>
                </a:solidFill>
                <a:latin typeface="+mn-lt"/>
              </a:rPr>
              <a:t>off</a:t>
            </a:r>
            <a:r>
              <a:rPr lang="en-US" sz="2800" dirty="0">
                <a:latin typeface="+mn-lt"/>
              </a:rPr>
              <a:t> permanently.</a:t>
            </a:r>
          </a:p>
          <a:p>
            <a:endParaRPr lang="en-US" dirty="0"/>
          </a:p>
        </p:txBody>
      </p:sp>
    </p:spTree>
    <p:extLst>
      <p:ext uri="{BB962C8B-B14F-4D97-AF65-F5344CB8AC3E}">
        <p14:creationId xmlns:p14="http://schemas.microsoft.com/office/powerpoint/2010/main" val="1608160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14298" y="257176"/>
            <a:ext cx="8686800" cy="1143000"/>
          </a:xfrm>
        </p:spPr>
        <p:txBody>
          <a:bodyPr/>
          <a:lstStyle/>
          <a:p>
            <a:r>
              <a:rPr lang="en-US" dirty="0" smtClean="0"/>
              <a:t>Mutations can also affect </a:t>
            </a:r>
            <a:r>
              <a:rPr lang="en-US" u="sng" dirty="0" smtClean="0"/>
              <a:t>how</a:t>
            </a:r>
            <a:r>
              <a:rPr lang="en-US" dirty="0" smtClean="0"/>
              <a:t> a gene is translated</a:t>
            </a:r>
            <a:endParaRPr lang="en-US" dirty="0"/>
          </a:p>
        </p:txBody>
      </p:sp>
      <p:grpSp>
        <p:nvGrpSpPr>
          <p:cNvPr id="12" name="Group 11"/>
          <p:cNvGrpSpPr/>
          <p:nvPr/>
        </p:nvGrpSpPr>
        <p:grpSpPr>
          <a:xfrm>
            <a:off x="6085881" y="1551203"/>
            <a:ext cx="1897857" cy="1653965"/>
            <a:chOff x="6085881" y="1551203"/>
            <a:chExt cx="1897857" cy="1653965"/>
          </a:xfrm>
        </p:grpSpPr>
        <p:pic>
          <p:nvPicPr>
            <p:cNvPr id="40" name="Picture 39"/>
            <p:cNvPicPr>
              <a:picLocks noChangeAspect="1"/>
            </p:cNvPicPr>
            <p:nvPr/>
          </p:nvPicPr>
          <p:blipFill>
            <a:blip r:embed="rId3"/>
            <a:stretch>
              <a:fillRect/>
            </a:stretch>
          </p:blipFill>
          <p:spPr>
            <a:xfrm>
              <a:off x="6085881" y="1615511"/>
              <a:ext cx="1017701" cy="1589657"/>
            </a:xfrm>
            <a:prstGeom prst="rect">
              <a:avLst/>
            </a:prstGeom>
          </p:spPr>
        </p:pic>
        <p:sp>
          <p:nvSpPr>
            <p:cNvPr id="43" name="TextBox 42"/>
            <p:cNvSpPr txBox="1"/>
            <p:nvPr/>
          </p:nvSpPr>
          <p:spPr>
            <a:xfrm>
              <a:off x="7034765" y="1551203"/>
              <a:ext cx="948973" cy="400110"/>
            </a:xfrm>
            <a:prstGeom prst="rect">
              <a:avLst/>
            </a:prstGeom>
            <a:noFill/>
          </p:spPr>
          <p:txBody>
            <a:bodyPr wrap="none" rtlCol="0">
              <a:spAutoFit/>
            </a:bodyPr>
            <a:lstStyle/>
            <a:p>
              <a:r>
                <a:rPr lang="en-US" sz="2000" dirty="0" smtClean="0">
                  <a:latin typeface="+mn-lt"/>
                </a:rPr>
                <a:t>Protei</a:t>
              </a:r>
              <a:r>
                <a:rPr lang="en-US" sz="2000" dirty="0">
                  <a:latin typeface="+mn-lt"/>
                </a:rPr>
                <a:t>n</a:t>
              </a:r>
            </a:p>
          </p:txBody>
        </p:sp>
      </p:grpSp>
      <p:grpSp>
        <p:nvGrpSpPr>
          <p:cNvPr id="11" name="Group 10"/>
          <p:cNvGrpSpPr/>
          <p:nvPr/>
        </p:nvGrpSpPr>
        <p:grpSpPr>
          <a:xfrm>
            <a:off x="2727465" y="1417638"/>
            <a:ext cx="3254938" cy="2755158"/>
            <a:chOff x="2727465" y="1417638"/>
            <a:chExt cx="3254938" cy="2755158"/>
          </a:xfrm>
        </p:grpSpPr>
        <p:pic>
          <p:nvPicPr>
            <p:cNvPr id="39" name="Picture 38"/>
            <p:cNvPicPr>
              <a:picLocks noChangeAspect="1"/>
            </p:cNvPicPr>
            <p:nvPr/>
          </p:nvPicPr>
          <p:blipFill>
            <a:blip r:embed="rId4"/>
            <a:stretch>
              <a:fillRect/>
            </a:stretch>
          </p:blipFill>
          <p:spPr>
            <a:xfrm>
              <a:off x="4225610" y="1417638"/>
              <a:ext cx="530689" cy="2355048"/>
            </a:xfrm>
            <a:prstGeom prst="rect">
              <a:avLst/>
            </a:prstGeom>
          </p:spPr>
        </p:pic>
        <p:sp>
          <p:nvSpPr>
            <p:cNvPr id="42" name="TextBox 41"/>
            <p:cNvSpPr txBox="1"/>
            <p:nvPr/>
          </p:nvSpPr>
          <p:spPr>
            <a:xfrm>
              <a:off x="4157180" y="3772686"/>
              <a:ext cx="646331" cy="400110"/>
            </a:xfrm>
            <a:prstGeom prst="rect">
              <a:avLst/>
            </a:prstGeom>
            <a:noFill/>
          </p:spPr>
          <p:txBody>
            <a:bodyPr wrap="none" rtlCol="0">
              <a:spAutoFit/>
            </a:bodyPr>
            <a:lstStyle/>
            <a:p>
              <a:r>
                <a:rPr lang="en-US" sz="2000" dirty="0">
                  <a:latin typeface="+mn-lt"/>
                </a:rPr>
                <a:t>R</a:t>
              </a:r>
              <a:r>
                <a:rPr lang="en-US" sz="2000" dirty="0" smtClean="0">
                  <a:latin typeface="+mn-lt"/>
                </a:rPr>
                <a:t>NA</a:t>
              </a:r>
              <a:endParaRPr lang="en-US" sz="2000" dirty="0">
                <a:latin typeface="+mn-lt"/>
              </a:endParaRPr>
            </a:p>
          </p:txBody>
        </p:sp>
        <p:grpSp>
          <p:nvGrpSpPr>
            <p:cNvPr id="44" name="Group 43"/>
            <p:cNvGrpSpPr/>
            <p:nvPr/>
          </p:nvGrpSpPr>
          <p:grpSpPr>
            <a:xfrm>
              <a:off x="2727465" y="2290697"/>
              <a:ext cx="3254938" cy="766433"/>
              <a:chOff x="2100093" y="3745828"/>
              <a:chExt cx="4542800" cy="1150661"/>
            </a:xfrm>
          </p:grpSpPr>
          <p:grpSp>
            <p:nvGrpSpPr>
              <p:cNvPr id="45" name="Group 44"/>
              <p:cNvGrpSpPr/>
              <p:nvPr/>
            </p:nvGrpSpPr>
            <p:grpSpPr>
              <a:xfrm>
                <a:off x="2100093" y="3745828"/>
                <a:ext cx="2298474" cy="1104453"/>
                <a:chOff x="2100093" y="3743740"/>
                <a:chExt cx="2298474" cy="1104453"/>
              </a:xfrm>
            </p:grpSpPr>
            <p:sp>
              <p:nvSpPr>
                <p:cNvPr id="49" name="Right Arrow 48"/>
                <p:cNvSpPr/>
                <p:nvPr/>
              </p:nvSpPr>
              <p:spPr>
                <a:xfrm>
                  <a:off x="2649376" y="3743740"/>
                  <a:ext cx="1446119" cy="46382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2100093" y="4293708"/>
                  <a:ext cx="2298474" cy="554485"/>
                </a:xfrm>
                <a:prstGeom prst="rect">
                  <a:avLst/>
                </a:prstGeom>
                <a:noFill/>
              </p:spPr>
              <p:txBody>
                <a:bodyPr wrap="none" rtlCol="0">
                  <a:spAutoFit/>
                </a:bodyPr>
                <a:lstStyle/>
                <a:p>
                  <a:r>
                    <a:rPr lang="en-US" b="1" dirty="0" smtClean="0"/>
                    <a:t>Transcription</a:t>
                  </a:r>
                  <a:endParaRPr lang="en-US" b="1" dirty="0"/>
                </a:p>
              </p:txBody>
            </p:sp>
          </p:grpSp>
          <p:grpSp>
            <p:nvGrpSpPr>
              <p:cNvPr id="46" name="Group 45"/>
              <p:cNvGrpSpPr/>
              <p:nvPr/>
            </p:nvGrpSpPr>
            <p:grpSpPr>
              <a:xfrm>
                <a:off x="4710367" y="3745828"/>
                <a:ext cx="1932526" cy="1150661"/>
                <a:chOff x="2396007" y="3743740"/>
                <a:chExt cx="1932526" cy="1150661"/>
              </a:xfrm>
            </p:grpSpPr>
            <p:sp>
              <p:nvSpPr>
                <p:cNvPr id="47" name="Right Arrow 46"/>
                <p:cNvSpPr/>
                <p:nvPr/>
              </p:nvSpPr>
              <p:spPr>
                <a:xfrm>
                  <a:off x="2649376" y="3743740"/>
                  <a:ext cx="1446119" cy="46382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2396007" y="4293708"/>
                  <a:ext cx="1932526" cy="600693"/>
                </a:xfrm>
                <a:prstGeom prst="rect">
                  <a:avLst/>
                </a:prstGeom>
                <a:noFill/>
              </p:spPr>
              <p:txBody>
                <a:bodyPr wrap="none" rtlCol="0">
                  <a:spAutoFit/>
                </a:bodyPr>
                <a:lstStyle/>
                <a:p>
                  <a:r>
                    <a:rPr lang="en-US" sz="2000" b="1" dirty="0" smtClean="0">
                      <a:latin typeface="+mj-lt"/>
                    </a:rPr>
                    <a:t>Translation</a:t>
                  </a:r>
                  <a:endParaRPr lang="en-US" sz="2000" b="1" dirty="0">
                    <a:latin typeface="+mj-lt"/>
                  </a:endParaRPr>
                </a:p>
              </p:txBody>
            </p:sp>
          </p:grpSp>
        </p:grpSp>
      </p:grpSp>
      <p:grpSp>
        <p:nvGrpSpPr>
          <p:cNvPr id="9" name="Group 8"/>
          <p:cNvGrpSpPr/>
          <p:nvPr/>
        </p:nvGrpSpPr>
        <p:grpSpPr>
          <a:xfrm>
            <a:off x="824526" y="1517398"/>
            <a:ext cx="1955273" cy="2172724"/>
            <a:chOff x="824526" y="1517398"/>
            <a:chExt cx="1955273" cy="2172724"/>
          </a:xfrm>
        </p:grpSpPr>
        <p:sp>
          <p:nvSpPr>
            <p:cNvPr id="41" name="TextBox 40"/>
            <p:cNvSpPr txBox="1"/>
            <p:nvPr/>
          </p:nvSpPr>
          <p:spPr>
            <a:xfrm>
              <a:off x="824526" y="1561076"/>
              <a:ext cx="980908" cy="707886"/>
            </a:xfrm>
            <a:prstGeom prst="rect">
              <a:avLst/>
            </a:prstGeom>
            <a:noFill/>
          </p:spPr>
          <p:txBody>
            <a:bodyPr wrap="none" rtlCol="0">
              <a:spAutoFit/>
            </a:bodyPr>
            <a:lstStyle/>
            <a:p>
              <a:r>
                <a:rPr lang="en-US" sz="2000" b="1" dirty="0" smtClean="0">
                  <a:latin typeface="+mn-lt"/>
                </a:rPr>
                <a:t>Normal</a:t>
              </a:r>
            </a:p>
            <a:p>
              <a:r>
                <a:rPr lang="en-US" sz="2000" b="1" dirty="0" smtClean="0">
                  <a:latin typeface="+mn-lt"/>
                </a:rPr>
                <a:t>DNA</a:t>
              </a:r>
              <a:endParaRPr lang="en-US" sz="2000" b="1" dirty="0">
                <a:latin typeface="+mn-lt"/>
              </a:endParaRPr>
            </a:p>
          </p:txBody>
        </p:sp>
        <p:pic>
          <p:nvPicPr>
            <p:cNvPr id="51" name="Picture 50" descr="DNA_UV_mutation.gif"/>
            <p:cNvPicPr>
              <a:picLocks noChangeAspect="1"/>
            </p:cNvPicPr>
            <p:nvPr/>
          </p:nvPicPr>
          <p:blipFill>
            <a:blip r:embed="rId5" cstate="print"/>
            <a:srcRect l="26331" r="45692"/>
            <a:stretch>
              <a:fillRect/>
            </a:stretch>
          </p:blipFill>
          <p:spPr>
            <a:xfrm>
              <a:off x="1991825" y="1517398"/>
              <a:ext cx="787974" cy="2172724"/>
            </a:xfrm>
            <a:prstGeom prst="rect">
              <a:avLst/>
            </a:prstGeom>
          </p:spPr>
        </p:pic>
      </p:grpSp>
      <p:grpSp>
        <p:nvGrpSpPr>
          <p:cNvPr id="53" name="Group 52"/>
          <p:cNvGrpSpPr/>
          <p:nvPr/>
        </p:nvGrpSpPr>
        <p:grpSpPr>
          <a:xfrm>
            <a:off x="6085881" y="4285709"/>
            <a:ext cx="1782697" cy="1381087"/>
            <a:chOff x="8343788" y="2945023"/>
            <a:chExt cx="2479102" cy="1855577"/>
          </a:xfrm>
        </p:grpSpPr>
        <p:grpSp>
          <p:nvGrpSpPr>
            <p:cNvPr id="66" name="Group 25"/>
            <p:cNvGrpSpPr/>
            <p:nvPr/>
          </p:nvGrpSpPr>
          <p:grpSpPr>
            <a:xfrm>
              <a:off x="8343788" y="3142262"/>
              <a:ext cx="1298583" cy="1658338"/>
              <a:chOff x="8343788" y="3142262"/>
              <a:chExt cx="1298583" cy="1658338"/>
            </a:xfrm>
          </p:grpSpPr>
          <p:pic>
            <p:nvPicPr>
              <p:cNvPr id="68" name="Picture 67"/>
              <p:cNvPicPr>
                <a:picLocks noChangeAspect="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2310" b="69967" l="2551" r="96939">
                            <a14:foregroundMark x1="32908" y1="33333" x2="42092" y2="23762"/>
                            <a14:foregroundMark x1="37500" y1="28383" x2="25510" y2="21452"/>
                            <a14:foregroundMark x1="31122" y1="24422" x2="22194" y2="33993"/>
                            <a14:foregroundMark x1="37245" y1="28383" x2="40816" y2="34323"/>
                            <a14:foregroundMark x1="36990" y1="28383" x2="36990" y2="22442"/>
                            <a14:foregroundMark x1="31633" y1="24752" x2="39796" y2="24092"/>
                            <a14:foregroundMark x1="31378" y1="24422" x2="22449" y2="20462"/>
                            <a14:foregroundMark x1="22959" y1="20792" x2="24235" y2="33003"/>
                            <a14:foregroundMark x1="24235" y1="32673" x2="23724" y2="35644"/>
                            <a14:foregroundMark x1="23469" y1="34983" x2="41071" y2="35974"/>
                            <a14:foregroundMark x1="41327" y1="35974" x2="42347" y2="23102"/>
                            <a14:foregroundMark x1="41837" y1="23762" x2="43112" y2="30693"/>
                            <a14:foregroundMark x1="43112" y1="31353" x2="42092" y2="35644"/>
                            <a14:foregroundMark x1="55612" y1="23432" x2="55612" y2="36964"/>
                            <a14:foregroundMark x1="55612" y1="37294" x2="75510" y2="37624"/>
                            <a14:foregroundMark x1="55357" y1="23432" x2="75765" y2="23432"/>
                            <a14:foregroundMark x1="76020" y1="23432" x2="75510" y2="37624"/>
                            <a14:foregroundMark x1="4082" y1="62706" x2="4337" y2="4290"/>
                            <a14:foregroundMark x1="4337" y1="4620" x2="20918" y2="4290"/>
                            <a14:foregroundMark x1="20408" y1="3960" x2="19898" y2="62046"/>
                            <a14:foregroundMark x1="4337" y1="62046" x2="7908" y2="65677"/>
                            <a14:foregroundMark x1="7908" y1="66007" x2="19643" y2="61716"/>
                            <a14:foregroundMark x1="10204" y1="47195" x2="11735" y2="17492"/>
                            <a14:foregroundMark x1="11224" y1="9571" x2="11990" y2="22772"/>
                            <a14:foregroundMark x1="10204" y1="57756" x2="11224" y2="43564"/>
                            <a14:foregroundMark x1="16582" y1="37954" x2="16071" y2="33333"/>
                            <a14:foregroundMark x1="15561" y1="5941" x2="15306" y2="13531"/>
                            <a14:foregroundMark x1="87500" y1="14521" x2="87500" y2="50495"/>
                            <a14:foregroundMark x1="81888" y1="15512" x2="91837" y2="12541"/>
                            <a14:foregroundMark x1="81378" y1="55116" x2="92092" y2="56766"/>
                            <a14:foregroundMark x1="92092" y1="56766" x2="90306" y2="52475"/>
                            <a14:foregroundMark x1="81633" y1="54455" x2="81378" y2="59076"/>
                            <a14:foregroundMark x1="81378" y1="59076" x2="92602" y2="58416"/>
                            <a14:foregroundMark x1="43878" y1="64026" x2="44388" y2="69307"/>
                            <a14:foregroundMark x1="44643" y1="64356" x2="54592" y2="64026"/>
                            <a14:foregroundMark x1="54592" y1="64686" x2="54847" y2="68977"/>
                            <a14:foregroundMark x1="44643" y1="68977" x2="54082" y2="68977"/>
                            <a14:foregroundMark x1="51276" y1="60726" x2="47959" y2="6931"/>
                            <a14:backgroundMark x1="28571" y1="8581" x2="40561" y2="17162"/>
                            <a14:backgroundMark x1="45663" y1="24752" x2="45663" y2="41584"/>
                            <a14:backgroundMark x1="23724" y1="10231" x2="19133" y2="14521"/>
                            <a14:backgroundMark x1="19133" y1="14521" x2="22194" y2="14521"/>
                            <a14:backgroundMark x1="20918" y1="17162" x2="22449" y2="46205"/>
                            <a14:backgroundMark x1="52806" y1="9241" x2="78061" y2="9241"/>
                            <a14:backgroundMark x1="56378" y1="48185" x2="74490" y2="51815"/>
                            <a14:backgroundMark x1="76786" y1="41584" x2="78061" y2="20792"/>
                            <a14:backgroundMark x1="78061" y1="20792" x2="78061" y2="20792"/>
                            <a14:backgroundMark x1="55102" y1="44884" x2="54082" y2="21452"/>
                            <a14:backgroundMark x1="1531" y1="66007" x2="1531" y2="2310"/>
                            <a14:backgroundMark x1="4082" y1="2640" x2="26020" y2="2310"/>
                            <a14:backgroundMark x1="81122" y1="49175" x2="86735" y2="52145"/>
                            <a14:backgroundMark x1="86990" y1="50165" x2="92602" y2="53465"/>
                            <a14:backgroundMark x1="86480" y1="42244" x2="87245" y2="40264"/>
                          </a14:backgroundRemoval>
                        </a14:imgEffect>
                        <a14:imgEffect>
                          <a14:sharpenSoften amount="25000"/>
                        </a14:imgEffect>
                        <a14:imgEffect>
                          <a14:brightnessContrast contrast="40000"/>
                        </a14:imgEffect>
                      </a14:imgLayer>
                    </a14:imgProps>
                  </a:ext>
                </a:extLst>
              </a:blip>
              <a:srcRect l="77187" t="28419" r="3286" b="49477"/>
              <a:stretch/>
            </p:blipFill>
            <p:spPr>
              <a:xfrm>
                <a:off x="8343788" y="3733800"/>
                <a:ext cx="1219200" cy="1066800"/>
              </a:xfrm>
              <a:prstGeom prst="rect">
                <a:avLst/>
              </a:prstGeom>
            </p:spPr>
          </p:pic>
          <p:pic>
            <p:nvPicPr>
              <p:cNvPr id="69" name="Picture 68"/>
              <p:cNvPicPr>
                <a:picLocks noChangeAspect="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2310" b="69967" l="2551" r="96939">
                            <a14:foregroundMark x1="32908" y1="33333" x2="42092" y2="23762"/>
                            <a14:foregroundMark x1="37500" y1="28383" x2="25510" y2="21452"/>
                            <a14:foregroundMark x1="31122" y1="24422" x2="22194" y2="33993"/>
                            <a14:foregroundMark x1="37245" y1="28383" x2="40816" y2="34323"/>
                            <a14:foregroundMark x1="36990" y1="28383" x2="36990" y2="22442"/>
                            <a14:foregroundMark x1="31633" y1="24752" x2="39796" y2="24092"/>
                            <a14:foregroundMark x1="31378" y1="24422" x2="22449" y2="20462"/>
                            <a14:foregroundMark x1="22959" y1="20792" x2="24235" y2="33003"/>
                            <a14:foregroundMark x1="24235" y1="32673" x2="23724" y2="35644"/>
                            <a14:foregroundMark x1="23469" y1="34983" x2="41071" y2="35974"/>
                            <a14:foregroundMark x1="41327" y1="35974" x2="42347" y2="23102"/>
                            <a14:foregroundMark x1="41837" y1="23762" x2="43112" y2="30693"/>
                            <a14:foregroundMark x1="43112" y1="31353" x2="42092" y2="35644"/>
                            <a14:foregroundMark x1="55612" y1="23432" x2="55612" y2="36964"/>
                            <a14:foregroundMark x1="55612" y1="37294" x2="75510" y2="37624"/>
                            <a14:foregroundMark x1="55357" y1="23432" x2="75765" y2="23432"/>
                            <a14:foregroundMark x1="76020" y1="23432" x2="75510" y2="37624"/>
                            <a14:foregroundMark x1="4082" y1="62706" x2="4337" y2="4290"/>
                            <a14:foregroundMark x1="4337" y1="4620" x2="20918" y2="4290"/>
                            <a14:foregroundMark x1="20408" y1="3960" x2="19898" y2="62046"/>
                            <a14:foregroundMark x1="4337" y1="62046" x2="7908" y2="65677"/>
                            <a14:foregroundMark x1="7908" y1="66007" x2="19643" y2="61716"/>
                            <a14:foregroundMark x1="10204" y1="47195" x2="11735" y2="17492"/>
                            <a14:foregroundMark x1="11224" y1="9571" x2="11990" y2="22772"/>
                            <a14:foregroundMark x1="10204" y1="57756" x2="11224" y2="43564"/>
                            <a14:foregroundMark x1="16582" y1="37954" x2="16071" y2="33333"/>
                            <a14:foregroundMark x1="15561" y1="5941" x2="15306" y2="13531"/>
                            <a14:foregroundMark x1="87500" y1="14521" x2="87500" y2="50495"/>
                            <a14:foregroundMark x1="81888" y1="15512" x2="91837" y2="12541"/>
                            <a14:foregroundMark x1="81378" y1="55116" x2="92092" y2="56766"/>
                            <a14:foregroundMark x1="92092" y1="56766" x2="90306" y2="52475"/>
                            <a14:foregroundMark x1="81633" y1="54455" x2="81378" y2="59076"/>
                            <a14:foregroundMark x1="81378" y1="59076" x2="92602" y2="58416"/>
                            <a14:foregroundMark x1="43878" y1="64026" x2="44388" y2="69307"/>
                            <a14:foregroundMark x1="44643" y1="64356" x2="54592" y2="64026"/>
                            <a14:foregroundMark x1="54592" y1="64686" x2="54847" y2="68977"/>
                            <a14:foregroundMark x1="44643" y1="68977" x2="54082" y2="68977"/>
                            <a14:foregroundMark x1="51276" y1="60726" x2="47959" y2="6931"/>
                            <a14:backgroundMark x1="28571" y1="8581" x2="40561" y2="17162"/>
                            <a14:backgroundMark x1="45663" y1="24752" x2="45663" y2="41584"/>
                            <a14:backgroundMark x1="23724" y1="10231" x2="19133" y2="14521"/>
                            <a14:backgroundMark x1="19133" y1="14521" x2="22194" y2="14521"/>
                            <a14:backgroundMark x1="20918" y1="17162" x2="22449" y2="46205"/>
                            <a14:backgroundMark x1="52806" y1="9241" x2="78061" y2="9241"/>
                            <a14:backgroundMark x1="56378" y1="48185" x2="74490" y2="51815"/>
                            <a14:backgroundMark x1="76786" y1="41584" x2="78061" y2="20792"/>
                            <a14:backgroundMark x1="78061" y1="20792" x2="78061" y2="20792"/>
                            <a14:backgroundMark x1="55102" y1="44884" x2="54082" y2="21452"/>
                            <a14:backgroundMark x1="1531" y1="66007" x2="1531" y2="2310"/>
                            <a14:backgroundMark x1="4082" y1="2640" x2="26020" y2="2310"/>
                          </a14:backgroundRemoval>
                        </a14:imgEffect>
                        <a14:imgEffect>
                          <a14:sharpenSoften amount="25000"/>
                        </a14:imgEffect>
                        <a14:imgEffect>
                          <a14:brightnessContrast contrast="40000"/>
                        </a14:imgEffect>
                      </a14:imgLayer>
                    </a14:imgProps>
                  </a:ext>
                </a:extLst>
              </a:blip>
              <a:srcRect l="77187" t="9473" r="4507" b="68423"/>
              <a:stretch/>
            </p:blipFill>
            <p:spPr>
              <a:xfrm rot="2720735">
                <a:off x="8537471" y="3180362"/>
                <a:ext cx="1143000" cy="1066800"/>
              </a:xfrm>
              <a:prstGeom prst="rect">
                <a:avLst/>
              </a:prstGeom>
            </p:spPr>
          </p:pic>
        </p:grpSp>
        <p:sp>
          <p:nvSpPr>
            <p:cNvPr id="67" name="TextBox 66"/>
            <p:cNvSpPr txBox="1"/>
            <p:nvPr/>
          </p:nvSpPr>
          <p:spPr>
            <a:xfrm>
              <a:off x="9824924" y="2945023"/>
              <a:ext cx="997966" cy="646330"/>
            </a:xfrm>
            <a:prstGeom prst="rect">
              <a:avLst/>
            </a:prstGeom>
            <a:solidFill>
              <a:schemeClr val="bg1"/>
            </a:solidFill>
          </p:spPr>
          <p:txBody>
            <a:bodyPr wrap="none" rtlCol="0">
              <a:spAutoFit/>
            </a:bodyPr>
            <a:lstStyle/>
            <a:p>
              <a:pPr algn="ctr"/>
              <a:r>
                <a:rPr lang="en-US" dirty="0" smtClean="0"/>
                <a:t>Mutated</a:t>
              </a:r>
            </a:p>
            <a:p>
              <a:pPr algn="ctr"/>
              <a:r>
                <a:rPr lang="en-US" dirty="0" smtClean="0"/>
                <a:t>Protein</a:t>
              </a:r>
              <a:endParaRPr lang="en-US" dirty="0"/>
            </a:p>
          </p:txBody>
        </p:sp>
      </p:grpSp>
      <p:grpSp>
        <p:nvGrpSpPr>
          <p:cNvPr id="54" name="Group 53"/>
          <p:cNvGrpSpPr/>
          <p:nvPr/>
        </p:nvGrpSpPr>
        <p:grpSpPr>
          <a:xfrm>
            <a:off x="865628" y="4176470"/>
            <a:ext cx="1808598" cy="2121568"/>
            <a:chOff x="-210217" y="2438400"/>
            <a:chExt cx="2724817" cy="3196335"/>
          </a:xfrm>
        </p:grpSpPr>
        <p:pic>
          <p:nvPicPr>
            <p:cNvPr id="64" name="Picture 63" descr="DNA_UV_mutation.gif"/>
            <p:cNvPicPr>
              <a:picLocks noChangeAspect="1"/>
            </p:cNvPicPr>
            <p:nvPr/>
          </p:nvPicPr>
          <p:blipFill>
            <a:blip r:embed="rId5" cstate="print"/>
            <a:srcRect l="67474"/>
            <a:stretch>
              <a:fillRect/>
            </a:stretch>
          </p:blipFill>
          <p:spPr>
            <a:xfrm>
              <a:off x="1199060" y="2514600"/>
              <a:ext cx="1315540" cy="3120135"/>
            </a:xfrm>
            <a:prstGeom prst="rect">
              <a:avLst/>
            </a:prstGeom>
          </p:spPr>
        </p:pic>
        <p:sp>
          <p:nvSpPr>
            <p:cNvPr id="65" name="TextBox 64"/>
            <p:cNvSpPr txBox="1"/>
            <p:nvPr/>
          </p:nvSpPr>
          <p:spPr>
            <a:xfrm>
              <a:off x="-210217" y="2438400"/>
              <a:ext cx="1734219" cy="1066495"/>
            </a:xfrm>
            <a:prstGeom prst="rect">
              <a:avLst/>
            </a:prstGeom>
            <a:solidFill>
              <a:schemeClr val="bg1"/>
            </a:solidFill>
          </p:spPr>
          <p:txBody>
            <a:bodyPr wrap="square" rtlCol="0">
              <a:spAutoFit/>
            </a:bodyPr>
            <a:lstStyle/>
            <a:p>
              <a:pPr algn="ctr"/>
              <a:r>
                <a:rPr lang="en-US" sz="2000" b="1" dirty="0" smtClean="0">
                  <a:latin typeface="+mn-lt"/>
                </a:rPr>
                <a:t>Mutated</a:t>
              </a:r>
            </a:p>
            <a:p>
              <a:pPr algn="ctr"/>
              <a:r>
                <a:rPr lang="en-US" sz="2000" b="1" dirty="0" smtClean="0">
                  <a:latin typeface="+mn-lt"/>
                </a:rPr>
                <a:t>DNA</a:t>
              </a:r>
              <a:endParaRPr lang="en-US" sz="2000" b="1" dirty="0">
                <a:latin typeface="+mn-lt"/>
              </a:endParaRPr>
            </a:p>
          </p:txBody>
        </p:sp>
      </p:grpSp>
      <p:grpSp>
        <p:nvGrpSpPr>
          <p:cNvPr id="55" name="Group 54"/>
          <p:cNvGrpSpPr/>
          <p:nvPr/>
        </p:nvGrpSpPr>
        <p:grpSpPr>
          <a:xfrm>
            <a:off x="2841043" y="4103194"/>
            <a:ext cx="3293038" cy="2355048"/>
            <a:chOff x="2295068" y="2435087"/>
            <a:chExt cx="4595974" cy="3535680"/>
          </a:xfrm>
        </p:grpSpPr>
        <p:pic>
          <p:nvPicPr>
            <p:cNvPr id="56" name="Picture 55"/>
            <p:cNvPicPr>
              <a:picLocks noChangeAspect="1"/>
            </p:cNvPicPr>
            <p:nvPr/>
          </p:nvPicPr>
          <p:blipFill>
            <a:blip r:embed="rId4"/>
            <a:stretch>
              <a:fillRect/>
            </a:stretch>
          </p:blipFill>
          <p:spPr>
            <a:xfrm>
              <a:off x="4191000" y="2435087"/>
              <a:ext cx="740664" cy="3535680"/>
            </a:xfrm>
            <a:prstGeom prst="rect">
              <a:avLst/>
            </a:prstGeom>
          </p:spPr>
        </p:pic>
        <p:grpSp>
          <p:nvGrpSpPr>
            <p:cNvPr id="57" name="Group 56"/>
            <p:cNvGrpSpPr/>
            <p:nvPr/>
          </p:nvGrpSpPr>
          <p:grpSpPr>
            <a:xfrm>
              <a:off x="2295068" y="3745828"/>
              <a:ext cx="4595974" cy="1150661"/>
              <a:chOff x="2295068" y="3745828"/>
              <a:chExt cx="4595974" cy="1150661"/>
            </a:xfrm>
          </p:grpSpPr>
          <p:grpSp>
            <p:nvGrpSpPr>
              <p:cNvPr id="58" name="Group 57"/>
              <p:cNvGrpSpPr/>
              <p:nvPr/>
            </p:nvGrpSpPr>
            <p:grpSpPr>
              <a:xfrm>
                <a:off x="2295068" y="3745828"/>
                <a:ext cx="2224940" cy="1150661"/>
                <a:chOff x="2295068" y="3743740"/>
                <a:chExt cx="2224940" cy="1150661"/>
              </a:xfrm>
            </p:grpSpPr>
            <p:sp>
              <p:nvSpPr>
                <p:cNvPr id="62" name="Right Arrow 61"/>
                <p:cNvSpPr/>
                <p:nvPr/>
              </p:nvSpPr>
              <p:spPr>
                <a:xfrm>
                  <a:off x="2649376" y="3743740"/>
                  <a:ext cx="1446119" cy="46382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2295068" y="4293708"/>
                  <a:ext cx="2224940" cy="600693"/>
                </a:xfrm>
                <a:prstGeom prst="rect">
                  <a:avLst/>
                </a:prstGeom>
                <a:noFill/>
              </p:spPr>
              <p:txBody>
                <a:bodyPr wrap="none" rtlCol="0">
                  <a:spAutoFit/>
                </a:bodyPr>
                <a:lstStyle/>
                <a:p>
                  <a:r>
                    <a:rPr lang="en-US" sz="2000" b="1" dirty="0" smtClean="0">
                      <a:latin typeface="+mj-lt"/>
                    </a:rPr>
                    <a:t>Transcription</a:t>
                  </a:r>
                  <a:endParaRPr lang="en-US" sz="2000" b="1" dirty="0">
                    <a:latin typeface="+mj-lt"/>
                  </a:endParaRPr>
                </a:p>
              </p:txBody>
            </p:sp>
          </p:grpSp>
          <p:grpSp>
            <p:nvGrpSpPr>
              <p:cNvPr id="59" name="Group 58"/>
              <p:cNvGrpSpPr/>
              <p:nvPr/>
            </p:nvGrpSpPr>
            <p:grpSpPr>
              <a:xfrm>
                <a:off x="4958517" y="3745828"/>
                <a:ext cx="1932525" cy="1150661"/>
                <a:chOff x="2644157" y="3743740"/>
                <a:chExt cx="1932525" cy="1150661"/>
              </a:xfrm>
            </p:grpSpPr>
            <p:sp>
              <p:nvSpPr>
                <p:cNvPr id="60" name="Right Arrow 59"/>
                <p:cNvSpPr/>
                <p:nvPr/>
              </p:nvSpPr>
              <p:spPr>
                <a:xfrm>
                  <a:off x="2649376" y="3743740"/>
                  <a:ext cx="1446119" cy="46382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2644157" y="4293708"/>
                  <a:ext cx="1932525" cy="600693"/>
                </a:xfrm>
                <a:prstGeom prst="rect">
                  <a:avLst/>
                </a:prstGeom>
                <a:noFill/>
              </p:spPr>
              <p:txBody>
                <a:bodyPr wrap="none" rtlCol="0">
                  <a:spAutoFit/>
                </a:bodyPr>
                <a:lstStyle/>
                <a:p>
                  <a:r>
                    <a:rPr lang="en-US" sz="2000" b="1" dirty="0" smtClean="0">
                      <a:latin typeface="+mj-lt"/>
                    </a:rPr>
                    <a:t>Translation</a:t>
                  </a:r>
                  <a:endParaRPr lang="en-US" sz="2000" b="1" dirty="0">
                    <a:latin typeface="+mj-lt"/>
                  </a:endParaRPr>
                </a:p>
              </p:txBody>
            </p:sp>
          </p:grpSp>
        </p:grpSp>
      </p:grpSp>
      <p:sp>
        <p:nvSpPr>
          <p:cNvPr id="3" name="TextBox 2"/>
          <p:cNvSpPr txBox="1"/>
          <p:nvPr/>
        </p:nvSpPr>
        <p:spPr>
          <a:xfrm>
            <a:off x="7271513" y="5600412"/>
            <a:ext cx="1663236" cy="584776"/>
          </a:xfrm>
          <a:prstGeom prst="rect">
            <a:avLst/>
          </a:prstGeom>
          <a:noFill/>
        </p:spPr>
        <p:txBody>
          <a:bodyPr wrap="none" rtlCol="0">
            <a:spAutoFit/>
          </a:bodyPr>
          <a:lstStyle/>
          <a:p>
            <a:r>
              <a:rPr lang="en-US" sz="3200" b="1" dirty="0" smtClean="0">
                <a:solidFill>
                  <a:srgbClr val="FF0000"/>
                </a:solidFill>
                <a:latin typeface="+mj-lt"/>
              </a:rPr>
              <a:t>Inactive!</a:t>
            </a:r>
            <a:endParaRPr lang="en-US" sz="3200" b="1" dirty="0">
              <a:solidFill>
                <a:srgbClr val="FF0000"/>
              </a:solidFill>
              <a:latin typeface="+mj-lt"/>
            </a:endParaRPr>
          </a:p>
        </p:txBody>
      </p:sp>
      <p:sp>
        <p:nvSpPr>
          <p:cNvPr id="70" name="TextBox 69"/>
          <p:cNvSpPr txBox="1"/>
          <p:nvPr/>
        </p:nvSpPr>
        <p:spPr>
          <a:xfrm>
            <a:off x="7271513" y="2599643"/>
            <a:ext cx="1379705" cy="584776"/>
          </a:xfrm>
          <a:prstGeom prst="rect">
            <a:avLst/>
          </a:prstGeom>
          <a:noFill/>
        </p:spPr>
        <p:txBody>
          <a:bodyPr wrap="none" rtlCol="0">
            <a:spAutoFit/>
          </a:bodyPr>
          <a:lstStyle/>
          <a:p>
            <a:r>
              <a:rPr lang="en-US" sz="3200" b="1" dirty="0" smtClean="0">
                <a:solidFill>
                  <a:srgbClr val="00FF00"/>
                </a:solidFill>
                <a:latin typeface="+mj-lt"/>
              </a:rPr>
              <a:t>Active!</a:t>
            </a:r>
            <a:endParaRPr lang="en-US" sz="3200" b="1" dirty="0">
              <a:solidFill>
                <a:srgbClr val="00FF00"/>
              </a:solidFill>
              <a:latin typeface="+mj-lt"/>
            </a:endParaRPr>
          </a:p>
        </p:txBody>
      </p:sp>
    </p:spTree>
    <p:extLst>
      <p:ext uri="{BB962C8B-B14F-4D97-AF65-F5344CB8AC3E}">
        <p14:creationId xmlns:p14="http://schemas.microsoft.com/office/powerpoint/2010/main" val="167156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0" grpId="0"/>
    </p:bldLst>
  </p:timing>
</p:sld>
</file>

<file path=ppt/theme/theme1.xml><?xml version="1.0" encoding="utf-8"?>
<a:theme xmlns:a="http://schemas.openxmlformats.org/drawingml/2006/main" name="M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MD template.thmx</Template>
  <TotalTime>33105</TotalTime>
  <Words>1337</Words>
  <Application>Microsoft Macintosh PowerPoint</Application>
  <PresentationFormat>On-screen Show (4:3)</PresentationFormat>
  <Paragraphs>216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MD template</vt:lpstr>
      <vt:lpstr>PowerPoint Presentation</vt:lpstr>
      <vt:lpstr>Do Now</vt:lpstr>
      <vt:lpstr>The steps in a cell’s life cycle</vt:lpstr>
      <vt:lpstr>PowerPoint Presentation</vt:lpstr>
      <vt:lpstr>PowerPoint Presentation</vt:lpstr>
      <vt:lpstr>Mutations are permanent changes in DNA sequence</vt:lpstr>
      <vt:lpstr>Driving cells towards cancer</vt:lpstr>
      <vt:lpstr>How mutations can switch genes on and off</vt:lpstr>
      <vt:lpstr>Mutations can also affect how a gene is translated</vt:lpstr>
      <vt:lpstr>Mutations occur every time a cell replicates its DNA</vt:lpstr>
      <vt:lpstr>Carcinogens increase DNA mutation rate</vt:lpstr>
      <vt:lpstr>What do mutations affect?</vt:lpstr>
      <vt:lpstr>Replicating chromosomes are unstable</vt:lpstr>
      <vt:lpstr>What happens to unstable  chromosomes?</vt:lpstr>
      <vt:lpstr>When a chromosome is unstable</vt:lpstr>
      <vt:lpstr>PowerPoint Presentation</vt:lpstr>
      <vt:lpstr>Mutations in single bases - SNPs*</vt:lpstr>
      <vt:lpstr>Making proteins from DNA</vt:lpstr>
      <vt:lpstr>Amino acid codons</vt:lpstr>
      <vt:lpstr>Divide this ‘DNA sequence’ into codons</vt:lpstr>
      <vt:lpstr>Activity</vt:lpstr>
      <vt:lpstr>Wrap up: making point mutations</vt:lpstr>
      <vt:lpstr>Wrap – up: making point mutations</vt:lpstr>
      <vt:lpstr>Wrap-up: making point mutations</vt:lpstr>
      <vt:lpstr>Wrap–up making point mutations</vt:lpstr>
      <vt:lpstr>Substituion mutations</vt:lpstr>
      <vt:lpstr>Substitution mutations</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berri jacque</dc:creator>
  <cp:lastModifiedBy>Khondakar , Nabila Reem</cp:lastModifiedBy>
  <cp:revision>604</cp:revision>
  <cp:lastPrinted>2010-11-09T17:54:24Z</cp:lastPrinted>
  <dcterms:created xsi:type="dcterms:W3CDTF">2014-05-13T11:53:28Z</dcterms:created>
  <dcterms:modified xsi:type="dcterms:W3CDTF">2016-08-31T19:10:27Z</dcterms:modified>
</cp:coreProperties>
</file>